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2"/>
  </p:notesMasterIdLst>
  <p:handoutMasterIdLst>
    <p:handoutMasterId r:id="rId73"/>
  </p:handoutMasterIdLst>
  <p:sldIdLst>
    <p:sldId id="256" r:id="rId5"/>
    <p:sldId id="264" r:id="rId6"/>
    <p:sldId id="265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4" r:id="rId57"/>
    <p:sldId id="465" r:id="rId58"/>
    <p:sldId id="463" r:id="rId59"/>
    <p:sldId id="468" r:id="rId60"/>
    <p:sldId id="466" r:id="rId61"/>
    <p:sldId id="467" r:id="rId62"/>
    <p:sldId id="469" r:id="rId63"/>
    <p:sldId id="470" r:id="rId64"/>
    <p:sldId id="471" r:id="rId65"/>
    <p:sldId id="472" r:id="rId66"/>
    <p:sldId id="473" r:id="rId67"/>
    <p:sldId id="474" r:id="rId68"/>
    <p:sldId id="342" r:id="rId69"/>
    <p:sldId id="412" r:id="rId70"/>
    <p:sldId id="413" r:id="rId7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8"/>
    <a:srgbClr val="006298"/>
    <a:srgbClr val="000000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3" autoAdjust="0"/>
    <p:restoredTop sz="86429"/>
  </p:normalViewPr>
  <p:slideViewPr>
    <p:cSldViewPr snapToGrid="0" snapToObjects="1">
      <p:cViewPr varScale="1">
        <p:scale>
          <a:sx n="85" d="100"/>
          <a:sy n="85" d="100"/>
        </p:scale>
        <p:origin x="91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8T13:26:59.532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2/8/2019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4574" y="2193424"/>
            <a:ext cx="9642852" cy="618014"/>
          </a:xfrm>
        </p:spPr>
        <p:txBody>
          <a:bodyPr anchor="b">
            <a:noAutofit/>
          </a:bodyPr>
          <a:lstStyle>
            <a:lvl1pPr marL="0" indent="0" algn="ctr">
              <a:buNone/>
              <a:defRPr sz="5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Unit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3732692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3572" y="1737343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2286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0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18" r:id="rId5"/>
    <p:sldLayoutId id="2147483715" r:id="rId6"/>
    <p:sldLayoutId id="2147483716" r:id="rId7"/>
    <p:sldLayoutId id="2147483719" r:id="rId8"/>
    <p:sldLayoutId id="2147483720" r:id="rId9"/>
    <p:sldLayoutId id="2147483723" r:id="rId10"/>
    <p:sldLayoutId id="2147483724" r:id="rId11"/>
    <p:sldLayoutId id="2147483713" r:id="rId12"/>
    <p:sldLayoutId id="2147483717" r:id="rId13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CompTIA A+ Guide to IT Technical Support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947061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Processors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7" y="1268879"/>
            <a:ext cx="3985173" cy="449793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9689"/>
            <a:ext cx="3976406" cy="889131"/>
          </a:xfrm>
        </p:spPr>
        <p:txBody>
          <a:bodyPr/>
          <a:lstStyle/>
          <a:p>
            <a:r>
              <a:rPr lang="en-US" dirty="0"/>
              <a:t>Figure 3-6  The AMD FX processor installs in the AMD AM3+ socket and has eight cores</a:t>
            </a:r>
          </a:p>
        </p:txBody>
      </p:sp>
    </p:spTree>
    <p:extLst>
      <p:ext uri="{BB962C8B-B14F-4D97-AF65-F5344CB8AC3E}">
        <p14:creationId xmlns:p14="http://schemas.microsoft.com/office/powerpoint/2010/main" val="120421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Installing a Processor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hardware technician is sometimes called on to:</a:t>
            </a:r>
          </a:p>
          <a:p>
            <a:pPr lvl="1"/>
            <a:r>
              <a:rPr lang="en-US" dirty="0"/>
              <a:t>Assemble a computer from parts</a:t>
            </a:r>
          </a:p>
          <a:p>
            <a:pPr lvl="1"/>
            <a:r>
              <a:rPr lang="en-US" dirty="0"/>
              <a:t>Exchange a faulty processor</a:t>
            </a:r>
          </a:p>
          <a:p>
            <a:pPr lvl="1"/>
            <a:r>
              <a:rPr lang="en-US" dirty="0"/>
              <a:t>Add a processor </a:t>
            </a:r>
          </a:p>
          <a:p>
            <a:pPr lvl="1"/>
            <a:r>
              <a:rPr lang="en-US" dirty="0"/>
              <a:t>Upgrade an existing processor</a:t>
            </a:r>
          </a:p>
          <a:p>
            <a:r>
              <a:rPr lang="en-US" dirty="0"/>
              <a:t>In each situation, it is necessary to know how to: </a:t>
            </a:r>
          </a:p>
          <a:p>
            <a:pPr lvl="1"/>
            <a:r>
              <a:rPr lang="en-US" dirty="0"/>
              <a:t>Match a processor to the system</a:t>
            </a:r>
          </a:p>
          <a:p>
            <a:pPr lvl="1"/>
            <a:r>
              <a:rPr lang="en-US" dirty="0"/>
              <a:t>Install a processor on the motherboard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Processor to Match System Needs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First requirement:</a:t>
            </a:r>
          </a:p>
          <a:p>
            <a:pPr lvl="1"/>
            <a:r>
              <a:rPr lang="en-US" dirty="0"/>
              <a:t>Select a processor that the motherboard is designed to support</a:t>
            </a:r>
          </a:p>
          <a:p>
            <a:r>
              <a:rPr lang="en-US" dirty="0"/>
              <a:t>Next:</a:t>
            </a:r>
          </a:p>
          <a:p>
            <a:pPr lvl="1"/>
            <a:r>
              <a:rPr lang="en-US" dirty="0"/>
              <a:t>Select the best processor meeting general system requirements and user needs</a:t>
            </a:r>
          </a:p>
          <a:p>
            <a:r>
              <a:rPr lang="en-US" dirty="0"/>
              <a:t>Processor features to consider:</a:t>
            </a:r>
          </a:p>
          <a:p>
            <a:pPr lvl="1"/>
            <a:r>
              <a:rPr lang="en-US" dirty="0"/>
              <a:t>Use the highest-performing processor the board supports</a:t>
            </a:r>
          </a:p>
          <a:p>
            <a:pPr lvl="1"/>
            <a:r>
              <a:rPr lang="en-US" dirty="0"/>
              <a:t>Understand the processor’s ability to multitask</a:t>
            </a:r>
          </a:p>
          <a:p>
            <a:pPr lvl="1"/>
            <a:r>
              <a:rPr lang="en-US" dirty="0"/>
              <a:t>Balance the performance and power of the CPU with that of the entire system</a:t>
            </a:r>
          </a:p>
          <a:p>
            <a:pPr lvl="1"/>
            <a:r>
              <a:rPr lang="en-US" dirty="0"/>
              <a:t>Read reviews of the processors you are considering and look for reviews that include comparison benchmarks of several processors</a:t>
            </a:r>
          </a:p>
          <a:p>
            <a:r>
              <a:rPr lang="en-US" dirty="0"/>
              <a:t>When processors and coolers are boxed together, the cooler heat sink might have </a:t>
            </a:r>
            <a:r>
              <a:rPr lang="en-US" b="1" dirty="0"/>
              <a:t>thermal compound</a:t>
            </a:r>
            <a:r>
              <a:rPr lang="en-US" dirty="0"/>
              <a:t> already applied to the bottom</a:t>
            </a:r>
          </a:p>
        </p:txBody>
      </p:sp>
    </p:spTree>
    <p:extLst>
      <p:ext uri="{BB962C8B-B14F-4D97-AF65-F5344CB8AC3E}">
        <p14:creationId xmlns:p14="http://schemas.microsoft.com/office/powerpoint/2010/main" val="163798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Processor to Match System Needs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9" y="1619557"/>
            <a:ext cx="6497673" cy="376930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41333"/>
            <a:ext cx="3976406" cy="1137487"/>
          </a:xfrm>
        </p:spPr>
        <p:txBody>
          <a:bodyPr/>
          <a:lstStyle/>
          <a:p>
            <a:r>
              <a:rPr lang="en-US" dirty="0"/>
              <a:t>Figure 3-7  Thermal compound is already applied to the bottom of this cooler that was purchased boxed with the processor</a:t>
            </a:r>
          </a:p>
        </p:txBody>
      </p:sp>
    </p:spTree>
    <p:extLst>
      <p:ext uri="{BB962C8B-B14F-4D97-AF65-F5344CB8AC3E}">
        <p14:creationId xmlns:p14="http://schemas.microsoft.com/office/powerpoint/2010/main" val="276345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 of 14)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  <a:buClr>
                <a:srgbClr val="004A78"/>
              </a:buClr>
            </a:pPr>
            <a:r>
              <a:rPr lang="en-US" dirty="0"/>
              <a:t>Always read motherboard user guide and follow directions</a:t>
            </a:r>
          </a:p>
          <a:p>
            <a:r>
              <a:rPr lang="en-US" dirty="0"/>
              <a:t>General procedure for installing an Intel processor:</a:t>
            </a:r>
          </a:p>
          <a:p>
            <a:pPr lvl="1"/>
            <a:r>
              <a:rPr lang="en-US" dirty="0"/>
              <a:t>1. Use an ESD strap or antistatic gloves</a:t>
            </a:r>
          </a:p>
          <a:p>
            <a:pPr lvl="1"/>
            <a:r>
              <a:rPr lang="en-US" dirty="0"/>
              <a:t>2. When replacing a processor, power down the system, unplug the power cord, press the power button to drain the system of power, and open case</a:t>
            </a:r>
          </a:p>
          <a:p>
            <a:pPr lvl="1"/>
            <a:r>
              <a:rPr lang="en-US" dirty="0"/>
              <a:t>3. Remove the socket protective cover</a:t>
            </a:r>
          </a:p>
          <a:p>
            <a:pPr lvl="1"/>
            <a:r>
              <a:rPr lang="en-US" dirty="0"/>
              <a:t>4. Open the socket by pushing down on socket lever and gently push away from socket to lift lever</a:t>
            </a:r>
          </a:p>
          <a:p>
            <a:pPr lvl="1"/>
            <a:r>
              <a:rPr lang="en-US" dirty="0"/>
              <a:t>5. As you lift the lever, the socket load plate is raised</a:t>
            </a:r>
          </a:p>
          <a:p>
            <a:pPr lvl="1"/>
            <a:r>
              <a:rPr lang="en-US" dirty="0"/>
              <a:t>6. Remove protective cover from processor</a:t>
            </a:r>
          </a:p>
          <a:p>
            <a:pPr lvl="1"/>
            <a:r>
              <a:rPr lang="en-US" dirty="0"/>
              <a:t>7. Hold processor with index finger and thumb and align processor so the two notches on the edge of the processor line up with the posts embedded on the socket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1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(2 of 14)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procedure for installing an Intel processor (continued):</a:t>
            </a:r>
          </a:p>
          <a:p>
            <a:pPr lvl="1"/>
            <a:r>
              <a:rPr lang="en-US" dirty="0"/>
              <a:t>8. Ensure the processor is aligned correctly in socket</a:t>
            </a:r>
          </a:p>
          <a:p>
            <a:pPr lvl="1"/>
            <a:r>
              <a:rPr lang="en-US" dirty="0"/>
              <a:t>9. Push down on the lever and gently return it to its locked position</a:t>
            </a:r>
          </a:p>
        </p:txBody>
      </p:sp>
    </p:spTree>
    <p:extLst>
      <p:ext uri="{BB962C8B-B14F-4D97-AF65-F5344CB8AC3E}">
        <p14:creationId xmlns:p14="http://schemas.microsoft.com/office/powerpoint/2010/main" val="404214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(3 of 14)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60622"/>
            <a:ext cx="3976406" cy="618198"/>
          </a:xfrm>
        </p:spPr>
        <p:txBody>
          <a:bodyPr/>
          <a:lstStyle/>
          <a:p>
            <a:r>
              <a:rPr lang="en-US" dirty="0"/>
              <a:t>Figure 3-10  Lift the socket load plate to expose the processor socket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5B98A6-1AFA-4192-A995-AB1A546049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463741" y="1768362"/>
            <a:ext cx="5331505" cy="3838684"/>
          </a:xfrm>
        </p:spPr>
      </p:pic>
    </p:spTree>
    <p:extLst>
      <p:ext uri="{BB962C8B-B14F-4D97-AF65-F5344CB8AC3E}">
        <p14:creationId xmlns:p14="http://schemas.microsoft.com/office/powerpoint/2010/main" val="217654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(4 of 14)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91289"/>
            <a:ext cx="3976406" cy="787531"/>
          </a:xfrm>
        </p:spPr>
        <p:txBody>
          <a:bodyPr/>
          <a:lstStyle/>
          <a:p>
            <a:r>
              <a:rPr lang="en-US" dirty="0"/>
              <a:t>Figure 3-12  Align the processor in the socket using the gold triangle and the right-angle mark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3D103BB-52F4-47E8-9BB4-1AB1238C73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348578" y="1852639"/>
            <a:ext cx="5645138" cy="3633761"/>
          </a:xfrm>
        </p:spPr>
      </p:pic>
    </p:spTree>
    <p:extLst>
      <p:ext uri="{BB962C8B-B14F-4D97-AF65-F5344CB8AC3E}">
        <p14:creationId xmlns:p14="http://schemas.microsoft.com/office/powerpoint/2010/main" val="351265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(5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1A5791-F270-4A92-8C0A-8558E4DDDF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81319" y="2018485"/>
            <a:ext cx="6515144" cy="325209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91289"/>
            <a:ext cx="3976406" cy="787531"/>
          </a:xfrm>
        </p:spPr>
        <p:txBody>
          <a:bodyPr/>
          <a:lstStyle/>
          <a:p>
            <a:r>
              <a:rPr lang="en-US" dirty="0"/>
              <a:t>Figure 3-13  Verify the processor is seated in the socket with notches aligned to socket posts</a:t>
            </a:r>
          </a:p>
        </p:txBody>
      </p:sp>
    </p:spTree>
    <p:extLst>
      <p:ext uri="{BB962C8B-B14F-4D97-AF65-F5344CB8AC3E}">
        <p14:creationId xmlns:p14="http://schemas.microsoft.com/office/powerpoint/2010/main" val="13641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(6 of 14)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steps to install a cooler assembly:</a:t>
            </a:r>
          </a:p>
          <a:p>
            <a:pPr lvl="1"/>
            <a:r>
              <a:rPr lang="en-US" dirty="0"/>
              <a:t>1. Understand how cooler posts work</a:t>
            </a:r>
          </a:p>
          <a:p>
            <a:pPr lvl="1"/>
            <a:r>
              <a:rPr lang="en-US" dirty="0"/>
              <a:t>2. Apply thermal compound if necessary (may be preapplied)</a:t>
            </a:r>
          </a:p>
          <a:p>
            <a:pPr lvl="1"/>
            <a:r>
              <a:rPr lang="en-US" dirty="0"/>
              <a:t>3. Some heavy coolers provide a plate that fits underneath the motherboard</a:t>
            </a:r>
          </a:p>
          <a:p>
            <a:pPr lvl="2"/>
            <a:r>
              <a:rPr lang="en-US" dirty="0"/>
              <a:t>Install plate, if provided</a:t>
            </a:r>
          </a:p>
          <a:p>
            <a:pPr lvl="1"/>
            <a:r>
              <a:rPr lang="en-US" dirty="0"/>
              <a:t>4. After plate is installed, install the cooler on top of the processor</a:t>
            </a:r>
          </a:p>
          <a:p>
            <a:pPr lvl="1"/>
            <a:r>
              <a:rPr lang="en-US" dirty="0"/>
              <a:t>5. For lighter coolers with locking pins, verify locking pins are turned counter-clockwise as far as they will go</a:t>
            </a:r>
          </a:p>
          <a:p>
            <a:pPr lvl="2"/>
            <a:r>
              <a:rPr lang="en-US" dirty="0"/>
              <a:t>Push down on each locking pin until it pops into the hole</a:t>
            </a:r>
          </a:p>
          <a:p>
            <a:pPr lvl="1"/>
            <a:r>
              <a:rPr lang="en-US" dirty="0"/>
              <a:t>6. Connect power cord from cooler fan to motherboard</a:t>
            </a:r>
          </a:p>
          <a:p>
            <a:pPr marL="342900" lvl="1" indent="-342900">
              <a:buFontTx/>
              <a:buChar char="•"/>
            </a:pPr>
            <a:r>
              <a:rPr lang="en-US" dirty="0"/>
              <a:t>Check BIOS/UEFI setup to verify the system recognized processor after system up and running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8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Processors and Upgrading Memory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462"/>
          <a:stretch>
            <a:fillRect/>
          </a:stretch>
        </p:blipFill>
        <p:spPr/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60705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(7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EC3B38-D489-4BCE-BFAB-F272AF6B4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06362" y="2006466"/>
            <a:ext cx="6590107" cy="296831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0978"/>
            <a:ext cx="3976406" cy="877842"/>
          </a:xfrm>
        </p:spPr>
        <p:txBody>
          <a:bodyPr/>
          <a:lstStyle/>
          <a:p>
            <a:r>
              <a:rPr lang="en-US" dirty="0"/>
              <a:t>Figure 3-15  If the cooler does not have preapplied thermal compound, apply it on top of the processor</a:t>
            </a:r>
          </a:p>
        </p:txBody>
      </p:sp>
    </p:spTree>
    <p:extLst>
      <p:ext uri="{BB962C8B-B14F-4D97-AF65-F5344CB8AC3E}">
        <p14:creationId xmlns:p14="http://schemas.microsoft.com/office/powerpoint/2010/main" val="332879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(8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09935E-7B58-41AD-9DEE-E400B5C921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87224" y="1677305"/>
            <a:ext cx="6156258" cy="412566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809067"/>
            <a:ext cx="3976406" cy="1069753"/>
          </a:xfrm>
        </p:spPr>
        <p:txBody>
          <a:bodyPr/>
          <a:lstStyle/>
          <a:p>
            <a:r>
              <a:rPr lang="en-US" dirty="0"/>
              <a:t>Figure 3-16  A cooler assembly plate on the bottom of the motherboard prevents a heavy cooler from bending the board</a:t>
            </a:r>
          </a:p>
        </p:txBody>
      </p:sp>
    </p:spTree>
    <p:extLst>
      <p:ext uri="{BB962C8B-B14F-4D97-AF65-F5344CB8AC3E}">
        <p14:creationId xmlns:p14="http://schemas.microsoft.com/office/powerpoint/2010/main" val="14062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(9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A248CF-F2B2-4862-B1BC-1F64D23FA0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825745"/>
            <a:ext cx="6799387" cy="350825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34844"/>
            <a:ext cx="3976406" cy="843976"/>
          </a:xfrm>
        </p:spPr>
        <p:txBody>
          <a:bodyPr/>
          <a:lstStyle/>
          <a:p>
            <a:r>
              <a:rPr lang="en-US" dirty="0"/>
              <a:t>Figure 3-18  The pins are turned clockwise to secure the cooler to the motherboard</a:t>
            </a:r>
          </a:p>
        </p:txBody>
      </p:sp>
    </p:spTree>
    <p:extLst>
      <p:ext uri="{BB962C8B-B14F-4D97-AF65-F5344CB8AC3E}">
        <p14:creationId xmlns:p14="http://schemas.microsoft.com/office/powerpoint/2010/main" val="316106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(10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25A830-2511-4CF0-AD5A-08CE8F1E70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2372591"/>
            <a:ext cx="6284187" cy="30062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34844"/>
            <a:ext cx="3976406" cy="843976"/>
          </a:xfrm>
        </p:spPr>
        <p:txBody>
          <a:bodyPr/>
          <a:lstStyle/>
          <a:p>
            <a:r>
              <a:rPr lang="en-US" dirty="0"/>
              <a:t>Figure 3-19  Connect the cooler fan power cord to the motherboard 4-pin CPU fan header</a:t>
            </a:r>
          </a:p>
        </p:txBody>
      </p:sp>
    </p:spTree>
    <p:extLst>
      <p:ext uri="{BB962C8B-B14F-4D97-AF65-F5344CB8AC3E}">
        <p14:creationId xmlns:p14="http://schemas.microsoft.com/office/powerpoint/2010/main" val="361552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(11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9A22AB-29B9-40DC-AA34-DB65D2362D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230658" y="1358377"/>
            <a:ext cx="5784223" cy="452044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504267"/>
            <a:ext cx="3976406" cy="1374553"/>
          </a:xfrm>
        </p:spPr>
        <p:txBody>
          <a:bodyPr/>
          <a:lstStyle/>
          <a:p>
            <a:r>
              <a:rPr lang="en-US" dirty="0"/>
              <a:t>Figure 3-20  Verify that the CPU is recognized correctly by BIOS/UEFI and that CPU and motherboard temperatures are within acceptable range</a:t>
            </a:r>
          </a:p>
        </p:txBody>
      </p:sp>
    </p:spTree>
    <p:extLst>
      <p:ext uri="{BB962C8B-B14F-4D97-AF65-F5344CB8AC3E}">
        <p14:creationId xmlns:p14="http://schemas.microsoft.com/office/powerpoint/2010/main" val="3679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(12 of 14)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Installing an AMD processor:</a:t>
            </a:r>
          </a:p>
          <a:p>
            <a:pPr lvl="1"/>
            <a:r>
              <a:rPr lang="en-US" dirty="0"/>
              <a:t>1. Open the socket lever and remove protective cover</a:t>
            </a:r>
          </a:p>
          <a:p>
            <a:pPr lvl="1"/>
            <a:r>
              <a:rPr lang="en-US" dirty="0"/>
              <a:t>2. Orient the four empty pin positions on the bottom with the four filled hole positions in the socket and carefully place processor in the socket</a:t>
            </a:r>
          </a:p>
          <a:p>
            <a:pPr lvl="1"/>
            <a:r>
              <a:rPr lang="en-US" dirty="0"/>
              <a:t>3. Verify processor pins are sitting slightly into the holes</a:t>
            </a:r>
          </a:p>
          <a:p>
            <a:pPr lvl="1"/>
            <a:r>
              <a:rPr lang="en-US" dirty="0"/>
              <a:t>4. Press the lever down and gently into position</a:t>
            </a:r>
          </a:p>
          <a:p>
            <a:pPr lvl="1"/>
            <a:r>
              <a:rPr lang="en-US" dirty="0"/>
              <a:t>5. Apply thermal compound and install cooler</a:t>
            </a:r>
          </a:p>
          <a:p>
            <a:pPr lvl="1"/>
            <a:r>
              <a:rPr lang="en-US" dirty="0"/>
              <a:t>6. Clip into place the clipping mechanism on one side of the cooler</a:t>
            </a:r>
          </a:p>
          <a:p>
            <a:pPr lvl="1"/>
            <a:r>
              <a:rPr lang="en-US" dirty="0"/>
              <a:t>7. Connect fan power cord to power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7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(13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F76BE73-1346-4C59-A50B-C976E34C83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934824" y="1667654"/>
            <a:ext cx="6124882" cy="41278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3556"/>
            <a:ext cx="3976406" cy="855264"/>
          </a:xfrm>
        </p:spPr>
        <p:txBody>
          <a:bodyPr/>
          <a:lstStyle/>
          <a:p>
            <a:r>
              <a:rPr lang="en-US" dirty="0"/>
              <a:t>Figure 3-21  Orient the four alignment positions on the bottom of the processor with those in the socket</a:t>
            </a:r>
          </a:p>
        </p:txBody>
      </p:sp>
    </p:spTree>
    <p:extLst>
      <p:ext uri="{BB962C8B-B14F-4D97-AF65-F5344CB8AC3E}">
        <p14:creationId xmlns:p14="http://schemas.microsoft.com/office/powerpoint/2010/main" val="124132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Processor and Cooler Assembly (14 of 14)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B2C417D-DA00-4477-BBCB-2EDC5B4A92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04838" y="1767475"/>
            <a:ext cx="7074134" cy="352618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3556"/>
            <a:ext cx="3976406" cy="855264"/>
          </a:xfrm>
        </p:spPr>
        <p:txBody>
          <a:bodyPr/>
          <a:lstStyle/>
          <a:p>
            <a:r>
              <a:rPr lang="en-US" dirty="0"/>
              <a:t>Figure 3-24  The clips on the cooler attach the cooler to the retention mechanism on the motherboard</a:t>
            </a:r>
          </a:p>
        </p:txBody>
      </p:sp>
    </p:spTree>
    <p:extLst>
      <p:ext uri="{BB962C8B-B14F-4D97-AF65-F5344CB8AC3E}">
        <p14:creationId xmlns:p14="http://schemas.microsoft.com/office/powerpoint/2010/main" val="370740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Processor in a Laptop (1 of 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Before replacing, consider the laptop might still be under warranty or it might be more cost effective to replace the laptop rather than replacing processor</a:t>
            </a:r>
          </a:p>
          <a:p>
            <a:r>
              <a:rPr lang="en-US" dirty="0"/>
              <a:t>If you decide to replace:</a:t>
            </a:r>
          </a:p>
          <a:p>
            <a:pPr lvl="1"/>
            <a:r>
              <a:rPr lang="en-US" dirty="0"/>
              <a:t>Use a CPU supported by manufacturer and notebook model</a:t>
            </a:r>
          </a:p>
          <a:p>
            <a:pPr lvl="1"/>
            <a:r>
              <a:rPr lang="en-US" dirty="0"/>
              <a:t>For some laptops, remove the cover on the bottom to expose the processor fan and heat sink assembly</a:t>
            </a:r>
          </a:p>
          <a:p>
            <a:pPr lvl="1"/>
            <a:r>
              <a:rPr lang="en-US" dirty="0"/>
              <a:t>Remove the seven screws and the fan power connector</a:t>
            </a:r>
          </a:p>
          <a:p>
            <a:pPr lvl="1"/>
            <a:r>
              <a:rPr lang="en-US" dirty="0"/>
              <a:t>Lift the CPU straight up from the socket, without bending the CPU pins</a:t>
            </a:r>
          </a:p>
          <a:p>
            <a:pPr lvl="1"/>
            <a:r>
              <a:rPr lang="en-US" dirty="0"/>
              <a:t>Before placing the new processor into the socket:</a:t>
            </a:r>
          </a:p>
          <a:p>
            <a:pPr lvl="2"/>
            <a:r>
              <a:rPr lang="en-US" dirty="0"/>
              <a:t>Be sure the socket screw is in the open position</a:t>
            </a:r>
          </a:p>
          <a:p>
            <a:pPr lvl="1"/>
            <a:r>
              <a:rPr lang="en-US" dirty="0"/>
              <a:t>Place the processor into its socket</a:t>
            </a:r>
          </a:p>
          <a:p>
            <a:pPr lvl="1"/>
            <a:r>
              <a:rPr lang="en-US" dirty="0"/>
              <a:t>Use thermal compound on top of the processor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34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Processor in a Laptop (2 of 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20C4F6-5694-40A2-BBF9-1E11AC24C7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917710" y="1745063"/>
            <a:ext cx="6064187" cy="393407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8418"/>
            <a:ext cx="3976406" cy="870402"/>
          </a:xfrm>
        </p:spPr>
        <p:txBody>
          <a:bodyPr/>
          <a:lstStyle/>
          <a:p>
            <a:r>
              <a:rPr lang="en-US" dirty="0"/>
              <a:t>Figure 3-25  The cover is removed from the bottom of a laptop, exposing several internal components</a:t>
            </a:r>
          </a:p>
        </p:txBody>
      </p:sp>
    </p:spTree>
    <p:extLst>
      <p:ext uri="{BB962C8B-B14F-4D97-AF65-F5344CB8AC3E}">
        <p14:creationId xmlns:p14="http://schemas.microsoft.com/office/powerpoint/2010/main" val="308472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Compare characteristics and features of Intel and AMD processors used for personal computers</a:t>
            </a:r>
          </a:p>
          <a:p>
            <a:r>
              <a:rPr lang="en-US" dirty="0"/>
              <a:t>Select, install, and upgrade a processor</a:t>
            </a:r>
          </a:p>
          <a:p>
            <a:r>
              <a:rPr lang="en-US" dirty="0"/>
              <a:t>Compare the different kinds of physical memory and how they work</a:t>
            </a:r>
          </a:p>
          <a:p>
            <a:r>
              <a:rPr lang="en-US" dirty="0"/>
              <a:t>Upgrade memory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Processor in a Laptop (3 of 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AA72A9-40A2-4CDC-926C-C886BED28F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992658" y="1309968"/>
            <a:ext cx="4435035" cy="456885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8418"/>
            <a:ext cx="3976406" cy="870402"/>
          </a:xfrm>
        </p:spPr>
        <p:txBody>
          <a:bodyPr/>
          <a:lstStyle/>
          <a:p>
            <a:r>
              <a:rPr lang="en-US" dirty="0"/>
              <a:t>Figure 3-26  Seven screws hold the processor heat sink and fan assembly in place</a:t>
            </a:r>
          </a:p>
        </p:txBody>
      </p:sp>
    </p:spTree>
    <p:extLst>
      <p:ext uri="{BB962C8B-B14F-4D97-AF65-F5344CB8AC3E}">
        <p14:creationId xmlns:p14="http://schemas.microsoft.com/office/powerpoint/2010/main" val="70327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Processor in a Laptop (4 of 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7BCAB4-465B-46BA-837D-4CDA6B1183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36622" y="1771957"/>
            <a:ext cx="6241852" cy="375030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20144"/>
            <a:ext cx="3976406" cy="558675"/>
          </a:xfrm>
        </p:spPr>
        <p:txBody>
          <a:bodyPr/>
          <a:lstStyle/>
          <a:p>
            <a:r>
              <a:rPr lang="en-US" dirty="0"/>
              <a:t>Figure 3-29  The processor removed from the socket</a:t>
            </a:r>
          </a:p>
        </p:txBody>
      </p:sp>
    </p:spTree>
    <p:extLst>
      <p:ext uri="{BB962C8B-B14F-4D97-AF65-F5344CB8AC3E}">
        <p14:creationId xmlns:p14="http://schemas.microsoft.com/office/powerpoint/2010/main" val="48055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Technologies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Random access memory (RAM):</a:t>
            </a:r>
          </a:p>
          <a:p>
            <a:pPr lvl="1"/>
            <a:r>
              <a:rPr lang="en-US" dirty="0"/>
              <a:t>Temporarily holds data and instructions used by CPU</a:t>
            </a:r>
          </a:p>
          <a:p>
            <a:r>
              <a:rPr lang="en-US" dirty="0"/>
              <a:t>Dynamic RAM (DRAM):</a:t>
            </a:r>
          </a:p>
          <a:p>
            <a:pPr lvl="1"/>
            <a:r>
              <a:rPr lang="en-US" dirty="0"/>
              <a:t>Loses its data rapidly, and the memory controller must refresh it several thousand times a second</a:t>
            </a:r>
          </a:p>
          <a:p>
            <a:r>
              <a:rPr lang="en-US" dirty="0"/>
              <a:t>Variations of DRAM</a:t>
            </a:r>
          </a:p>
          <a:p>
            <a:pPr lvl="1"/>
            <a:r>
              <a:rPr lang="en-US" b="1" dirty="0"/>
              <a:t>DIMM – dual inline memory module</a:t>
            </a:r>
          </a:p>
          <a:p>
            <a:pPr lvl="2"/>
            <a:r>
              <a:rPr lang="en-US" dirty="0"/>
              <a:t>Used by desktops</a:t>
            </a:r>
          </a:p>
          <a:p>
            <a:pPr lvl="1"/>
            <a:r>
              <a:rPr lang="en-US" b="1" dirty="0"/>
              <a:t>SO-DIMM (small outline DIMM) </a:t>
            </a:r>
            <a:r>
              <a:rPr lang="en-US" dirty="0"/>
              <a:t>are used on laptops and microDIMMs are used on subnotebook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0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Technologies (2 of 2)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DE4C117-ADAE-483D-ACA6-97FC817416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454777" y="1315350"/>
            <a:ext cx="5600446" cy="448976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18809"/>
            <a:ext cx="3976406" cy="860011"/>
          </a:xfrm>
        </p:spPr>
        <p:txBody>
          <a:bodyPr/>
          <a:lstStyle/>
          <a:p>
            <a:r>
              <a:rPr lang="en-US" dirty="0"/>
              <a:t>Figure 3-31  Evolving memory technologies result in many details and options</a:t>
            </a:r>
          </a:p>
        </p:txBody>
      </p:sp>
    </p:spTree>
    <p:extLst>
      <p:ext uri="{BB962C8B-B14F-4D97-AF65-F5344CB8AC3E}">
        <p14:creationId xmlns:p14="http://schemas.microsoft.com/office/powerpoint/2010/main" val="111825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The “D” in DIMM stands for “dual”</a:t>
            </a:r>
          </a:p>
          <a:p>
            <a:pPr lvl="1"/>
            <a:r>
              <a:rPr lang="en-US" sz="2200" dirty="0"/>
              <a:t>Named for the independent pins on both sides of the module’s edge connector</a:t>
            </a:r>
          </a:p>
          <a:p>
            <a:pPr lvl="1"/>
            <a:r>
              <a:rPr lang="en-US" sz="2200" dirty="0"/>
              <a:t>All DIMMs have a 64-bit data path</a:t>
            </a:r>
          </a:p>
          <a:p>
            <a:r>
              <a:rPr lang="en-US" sz="2200" b="1" dirty="0"/>
              <a:t>SIMM (single inline memory module) </a:t>
            </a:r>
            <a:r>
              <a:rPr lang="en-US" sz="2200" dirty="0"/>
              <a:t>is an older technology that has pins on only one side</a:t>
            </a:r>
          </a:p>
          <a:p>
            <a:r>
              <a:rPr lang="en-US" sz="2200" b="1" dirty="0"/>
              <a:t>DDR (Double Data Rate) </a:t>
            </a:r>
            <a:r>
              <a:rPr lang="en-US" sz="2200" dirty="0"/>
              <a:t>DIMM</a:t>
            </a:r>
          </a:p>
          <a:p>
            <a:pPr lvl="1"/>
            <a:r>
              <a:rPr lang="en-US" sz="2200" dirty="0"/>
              <a:t>Twice as fast as earlier DIMMs when it was invented</a:t>
            </a:r>
          </a:p>
          <a:p>
            <a:r>
              <a:rPr lang="en-US" sz="2200" b="1" dirty="0"/>
              <a:t>DDR2</a:t>
            </a:r>
            <a:r>
              <a:rPr lang="en-US" sz="2200" dirty="0"/>
              <a:t> SDRAM</a:t>
            </a:r>
          </a:p>
          <a:p>
            <a:pPr lvl="1"/>
            <a:r>
              <a:rPr lang="en-US" sz="2200" dirty="0"/>
              <a:t>Faster than DDR and uses less power</a:t>
            </a:r>
          </a:p>
          <a:p>
            <a:r>
              <a:rPr lang="en-US" sz="2200" b="1" dirty="0"/>
              <a:t>DDR3</a:t>
            </a:r>
            <a:r>
              <a:rPr lang="en-US" sz="2200" dirty="0"/>
              <a:t> SDRAM</a:t>
            </a:r>
          </a:p>
          <a:p>
            <a:pPr lvl="1"/>
            <a:r>
              <a:rPr lang="en-US" sz="2200" dirty="0"/>
              <a:t>Faster than DDR2 and uses less power</a:t>
            </a:r>
          </a:p>
          <a:p>
            <a:r>
              <a:rPr lang="en-US" sz="2200" dirty="0"/>
              <a:t>DDR2 and DDR3 use 240 pins</a:t>
            </a:r>
          </a:p>
          <a:p>
            <a:pPr lvl="1"/>
            <a:r>
              <a:rPr lang="en-US" sz="2200" dirty="0"/>
              <a:t>Not compatible: use different notches</a:t>
            </a:r>
          </a:p>
          <a:p>
            <a:r>
              <a:rPr lang="en-US" sz="2200" b="1" dirty="0"/>
              <a:t>DDR4</a:t>
            </a:r>
            <a:r>
              <a:rPr lang="en-US" sz="2200" dirty="0"/>
              <a:t> is faster and uses less power than DDR3</a:t>
            </a:r>
          </a:p>
          <a:p>
            <a:pPr lvl="2"/>
            <a:r>
              <a:rPr lang="en-US" sz="2200" dirty="0"/>
              <a:t>Uses 288 pins and has a single notch in the edge connector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28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(2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Factors that affect capacity, features, and performance of DIMMS:</a:t>
            </a:r>
          </a:p>
          <a:p>
            <a:pPr lvl="1"/>
            <a:r>
              <a:rPr lang="en-US" dirty="0"/>
              <a:t>Number of channels they use</a:t>
            </a:r>
          </a:p>
          <a:p>
            <a:pPr lvl="1"/>
            <a:r>
              <a:rPr lang="en-US" dirty="0"/>
              <a:t>How much RAM is on one DIMM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Error-checking abilities</a:t>
            </a:r>
          </a:p>
          <a:p>
            <a:pPr lvl="1"/>
            <a:r>
              <a:rPr lang="en-US" dirty="0"/>
              <a:t>Buffering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87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(3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Single, Dual, Triple, and Quad Channels</a:t>
            </a:r>
          </a:p>
          <a:p>
            <a:pPr lvl="1"/>
            <a:r>
              <a:rPr lang="en-US" dirty="0"/>
              <a:t>Early </a:t>
            </a:r>
            <a:r>
              <a:rPr lang="en-US" b="1" dirty="0"/>
              <a:t>single channel </a:t>
            </a:r>
            <a:r>
              <a:rPr lang="en-US" dirty="0"/>
              <a:t>DIMMs:</a:t>
            </a:r>
          </a:p>
          <a:p>
            <a:pPr lvl="2"/>
            <a:r>
              <a:rPr lang="en-US" dirty="0"/>
              <a:t>Memory controller is accessed one DIMM at a time</a:t>
            </a:r>
          </a:p>
          <a:p>
            <a:pPr lvl="1"/>
            <a:r>
              <a:rPr lang="en-US" b="1" dirty="0"/>
              <a:t>Dual channels:</a:t>
            </a:r>
          </a:p>
          <a:p>
            <a:pPr lvl="2"/>
            <a:r>
              <a:rPr lang="en-US" dirty="0"/>
              <a:t>Memory controller communicates with two DIMMs at the same time and doubles speed of memory access</a:t>
            </a:r>
          </a:p>
          <a:p>
            <a:pPr lvl="1"/>
            <a:r>
              <a:rPr lang="en-US" b="1" dirty="0"/>
              <a:t>Triple channel </a:t>
            </a:r>
            <a:r>
              <a:rPr lang="en-US" dirty="0"/>
              <a:t>motherboards can access three DIMMs at once</a:t>
            </a:r>
          </a:p>
          <a:p>
            <a:pPr lvl="1"/>
            <a:r>
              <a:rPr lang="en-US" b="1" dirty="0"/>
              <a:t>Quad channel </a:t>
            </a:r>
            <a:r>
              <a:rPr lang="en-US" dirty="0"/>
              <a:t>motherboards can access four DIMMs at the same time</a:t>
            </a:r>
          </a:p>
          <a:p>
            <a:pPr lvl="1"/>
            <a:r>
              <a:rPr lang="en-US" dirty="0"/>
              <a:t>DDR, DDR2, DDR3, and DDR4 DIMMs use dual channels</a:t>
            </a:r>
          </a:p>
          <a:p>
            <a:pPr lvl="2"/>
            <a:r>
              <a:rPr lang="en-US" dirty="0"/>
              <a:t>DDR3 DIMMs can also use triple channels</a:t>
            </a:r>
          </a:p>
          <a:p>
            <a:pPr lvl="2"/>
            <a:r>
              <a:rPr lang="en-US" dirty="0"/>
              <a:t>DDR3 and DDR4 can use quad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5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(4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dual, triple, or quad channels to work:</a:t>
            </a:r>
          </a:p>
          <a:p>
            <a:pPr lvl="1"/>
            <a:r>
              <a:rPr lang="en-US" dirty="0"/>
              <a:t>The motherboard and the DIMM must support the technology</a:t>
            </a:r>
          </a:p>
          <a:p>
            <a:pPr lvl="1"/>
            <a:r>
              <a:rPr lang="en-US" dirty="0"/>
              <a:t>Motherboard manufacturer typically color-codes DIMM slots to show you how to configure dual, triple, or quad channeling </a:t>
            </a:r>
          </a:p>
          <a:p>
            <a:r>
              <a:rPr lang="en-US" dirty="0"/>
              <a:t>Setting up dual channeling:</a:t>
            </a:r>
          </a:p>
          <a:p>
            <a:pPr lvl="1"/>
            <a:r>
              <a:rPr lang="en-US" dirty="0"/>
              <a:t>Pair of DIMMs in a channel must be equally matched in size, speed, and features</a:t>
            </a:r>
          </a:p>
          <a:p>
            <a:pPr lvl="2"/>
            <a:r>
              <a:rPr lang="en-US" dirty="0"/>
              <a:t>Use same manufacturer (recommendation)</a:t>
            </a:r>
          </a:p>
          <a:p>
            <a:r>
              <a:rPr lang="en-US" dirty="0"/>
              <a:t>Setting up triple-channeling:</a:t>
            </a:r>
          </a:p>
          <a:p>
            <a:pPr lvl="1"/>
            <a:r>
              <a:rPr lang="en-US" dirty="0"/>
              <a:t>Three DIMM slots populated with three matching DDR3 DIMMs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34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(5 of 15)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1E5C51B-1CB1-4B5C-9F07-3BDD0B7B8F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208980" y="1495140"/>
            <a:ext cx="5798311" cy="429504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70764"/>
            <a:ext cx="3976406" cy="808056"/>
          </a:xfrm>
        </p:spPr>
        <p:txBody>
          <a:bodyPr/>
          <a:lstStyle/>
          <a:p>
            <a:r>
              <a:rPr lang="en-US" dirty="0"/>
              <a:t>Figure 3-32  Using dual channels, the memory controller can read from two DIMMs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77415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(6 of 15)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AD210C-623D-4548-AA5C-BFFD6EF50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77790" y="2039433"/>
            <a:ext cx="7381076" cy="240660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70764"/>
            <a:ext cx="3976406" cy="808056"/>
          </a:xfrm>
        </p:spPr>
        <p:txBody>
          <a:bodyPr/>
          <a:lstStyle/>
          <a:p>
            <a:r>
              <a:rPr lang="en-US" dirty="0"/>
              <a:t>Figure 3-33  Matching pairs of DIMMs installed in four DIMM slots that support dual channeling</a:t>
            </a:r>
          </a:p>
        </p:txBody>
      </p:sp>
    </p:spTree>
    <p:extLst>
      <p:ext uri="{BB962C8B-B14F-4D97-AF65-F5344CB8AC3E}">
        <p14:creationId xmlns:p14="http://schemas.microsoft.com/office/powerpoint/2010/main" val="177062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Characteristics of Processors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Processor</a:t>
            </a:r>
          </a:p>
          <a:p>
            <a:pPr lvl="1"/>
            <a:r>
              <a:rPr lang="en-US" dirty="0"/>
              <a:t>Installed on motherboard and determines system computing power</a:t>
            </a:r>
          </a:p>
          <a:p>
            <a:r>
              <a:rPr lang="en-US" dirty="0"/>
              <a:t>Two major processor manufacturers</a:t>
            </a:r>
          </a:p>
          <a:p>
            <a:pPr lvl="1"/>
            <a:r>
              <a:rPr lang="en-US" dirty="0"/>
              <a:t>Intel and AMD</a:t>
            </a:r>
          </a:p>
          <a:p>
            <a:r>
              <a:rPr lang="en-US" dirty="0"/>
              <a:t>Features affecting processor performance and compatibility with motherboards</a:t>
            </a:r>
          </a:p>
          <a:p>
            <a:pPr lvl="1"/>
            <a:r>
              <a:rPr lang="en-US" dirty="0"/>
              <a:t>Processor speed</a:t>
            </a:r>
          </a:p>
          <a:p>
            <a:pPr lvl="1"/>
            <a:r>
              <a:rPr lang="en-US" dirty="0"/>
              <a:t>Lithography</a:t>
            </a:r>
          </a:p>
          <a:p>
            <a:pPr lvl="1"/>
            <a:r>
              <a:rPr lang="en-US" dirty="0"/>
              <a:t>Socket and chipset the processor can use</a:t>
            </a:r>
          </a:p>
          <a:p>
            <a:pPr lvl="1"/>
            <a:r>
              <a:rPr lang="en-US" dirty="0"/>
              <a:t>Multiprocessing abilities</a:t>
            </a:r>
          </a:p>
          <a:p>
            <a:pPr lvl="2"/>
            <a:r>
              <a:rPr lang="en-US" dirty="0"/>
              <a:t>Multiprocessing</a:t>
            </a:r>
          </a:p>
          <a:p>
            <a:pPr lvl="2"/>
            <a:r>
              <a:rPr lang="en-US" dirty="0"/>
              <a:t>Multithreading</a:t>
            </a:r>
          </a:p>
          <a:p>
            <a:pPr lvl="2"/>
            <a:r>
              <a:rPr lang="en-US" dirty="0"/>
              <a:t>Multicore processing</a:t>
            </a:r>
          </a:p>
          <a:p>
            <a:pPr lvl="2"/>
            <a:r>
              <a:rPr lang="en-US" dirty="0"/>
              <a:t>Dual processors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72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(7 of 15)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70764"/>
            <a:ext cx="3976406" cy="808056"/>
          </a:xfrm>
        </p:spPr>
        <p:txBody>
          <a:bodyPr/>
          <a:lstStyle/>
          <a:p>
            <a:r>
              <a:rPr lang="en-US" dirty="0"/>
              <a:t>Figure 3-34  Three identical DDR3 DIMMs installed in a triple-channel configuration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B852207-E956-45CC-BA22-8A84EEF180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650933"/>
            <a:ext cx="6662222" cy="3301173"/>
          </a:xfrm>
        </p:spPr>
      </p:pic>
    </p:spTree>
    <p:extLst>
      <p:ext uri="{BB962C8B-B14F-4D97-AF65-F5344CB8AC3E}">
        <p14:creationId xmlns:p14="http://schemas.microsoft.com/office/powerpoint/2010/main" val="146549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(8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Expect a motherboard that uses quad channeling to have eight memory slots</a:t>
            </a:r>
          </a:p>
          <a:p>
            <a:pPr lvl="1"/>
            <a:r>
              <a:rPr lang="en-US" dirty="0"/>
              <a:t>The eight DIMM slots support four channels; each channel has two slots</a:t>
            </a:r>
          </a:p>
          <a:p>
            <a:pPr lvl="1"/>
            <a:r>
              <a:rPr lang="en-US" dirty="0"/>
              <a:t>The processor can address four slots or four channels at the same time</a:t>
            </a:r>
          </a:p>
          <a:p>
            <a:r>
              <a:rPr lang="en-US" dirty="0"/>
              <a:t>To know which of the eight slots to populate for optimum performance, see the motherboard user manual</a:t>
            </a:r>
          </a:p>
        </p:txBody>
      </p:sp>
    </p:spTree>
    <p:extLst>
      <p:ext uri="{BB962C8B-B14F-4D97-AF65-F5344CB8AC3E}">
        <p14:creationId xmlns:p14="http://schemas.microsoft.com/office/powerpoint/2010/main" val="173888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(9 of 15)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BEBFB5-CA75-44D6-9F29-C66F3CE3E5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306860" y="1176329"/>
            <a:ext cx="5595964" cy="470249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48645"/>
            <a:ext cx="3976406" cy="1130175"/>
          </a:xfrm>
        </p:spPr>
        <p:txBody>
          <a:bodyPr/>
          <a:lstStyle/>
          <a:p>
            <a:r>
              <a:rPr lang="en-US" dirty="0"/>
              <a:t>Figure 3-35  The Gigabyte AMD X399 Gaming motherboard has eight DIMM DDR4 slots and supports quad channeling</a:t>
            </a:r>
          </a:p>
        </p:txBody>
      </p:sp>
    </p:spTree>
    <p:extLst>
      <p:ext uri="{BB962C8B-B14F-4D97-AF65-F5344CB8AC3E}">
        <p14:creationId xmlns:p14="http://schemas.microsoft.com/office/powerpoint/2010/main" val="191992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(10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DIMM Speeds </a:t>
            </a:r>
            <a:r>
              <a:rPr lang="en-US" dirty="0"/>
              <a:t>are measured in MHz and PC rating</a:t>
            </a:r>
          </a:p>
          <a:p>
            <a:r>
              <a:rPr lang="en-US" dirty="0"/>
              <a:t>PC rating is a measure of the total bandwidth of data moving between the module and the CPU</a:t>
            </a:r>
          </a:p>
          <a:p>
            <a:r>
              <a:rPr lang="en-US" dirty="0"/>
              <a:t>To calculate the PC rating for a DDR4 DIMM:</a:t>
            </a:r>
          </a:p>
          <a:p>
            <a:pPr lvl="1"/>
            <a:r>
              <a:rPr lang="en-US" dirty="0"/>
              <a:t>Multiply the speed by 8 bytes because a DIMM has an 8-byte or 64-bit data path</a:t>
            </a:r>
          </a:p>
          <a:p>
            <a:pPr lvl="1"/>
            <a:r>
              <a:rPr lang="en-US" dirty="0"/>
              <a:t>Example: a DDR4 DIMM that runs at 3,000 MHz has a bandwidth or transfer rate of 3,000 x 8 or 24,000 MB/second (expressed as a PC rating of PC4 24000</a:t>
            </a:r>
          </a:p>
          <a:p>
            <a:pPr lvl="1"/>
            <a:r>
              <a:rPr lang="en-US" dirty="0"/>
              <a:t>A DDR4 PC rating is labeled PC4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80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(11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Checking and Parity</a:t>
            </a:r>
          </a:p>
          <a:p>
            <a:pPr lvl="1"/>
            <a:r>
              <a:rPr lang="en-US" b="1" dirty="0"/>
              <a:t>Error-correcting code (ECC)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Detects and corrects error in a single bit </a:t>
            </a:r>
          </a:p>
          <a:p>
            <a:pPr lvl="3"/>
            <a:r>
              <a:rPr lang="en-US" dirty="0"/>
              <a:t>Can detect errors in 2 bits but cannot correct it</a:t>
            </a:r>
          </a:p>
          <a:p>
            <a:pPr lvl="2"/>
            <a:r>
              <a:rPr lang="en-US" dirty="0"/>
              <a:t>Application: ECC makes 64-bit DIMM a 72-bit module</a:t>
            </a:r>
          </a:p>
          <a:p>
            <a:pPr lvl="1"/>
            <a:r>
              <a:rPr lang="en-US" b="1" dirty="0"/>
              <a:t>Parity</a:t>
            </a:r>
            <a:r>
              <a:rPr lang="en-US" dirty="0"/>
              <a:t> – used by older SIMMs and uses error-checking based on an extra (ninth) bit</a:t>
            </a:r>
          </a:p>
          <a:p>
            <a:pPr lvl="2"/>
            <a:r>
              <a:rPr lang="en-US" dirty="0"/>
              <a:t>Odd parity</a:t>
            </a:r>
          </a:p>
          <a:p>
            <a:pPr lvl="3"/>
            <a:r>
              <a:rPr lang="en-US" dirty="0"/>
              <a:t>Parity bit set to make odd number of ones </a:t>
            </a:r>
          </a:p>
          <a:p>
            <a:pPr lvl="2"/>
            <a:r>
              <a:rPr lang="en-US" dirty="0"/>
              <a:t>Even parity</a:t>
            </a:r>
          </a:p>
          <a:p>
            <a:pPr lvl="3"/>
            <a:r>
              <a:rPr lang="en-US" dirty="0"/>
              <a:t>Parity bit set to make even number of ones</a:t>
            </a:r>
          </a:p>
          <a:p>
            <a:pPr lvl="1"/>
            <a:r>
              <a:rPr lang="en-US" b="1" dirty="0"/>
              <a:t>Parity error</a:t>
            </a:r>
          </a:p>
          <a:p>
            <a:pPr lvl="2"/>
            <a:r>
              <a:rPr lang="en-US" dirty="0"/>
              <a:t>Number of bits conflicts with parity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01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(12 of 15)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9298044-2D06-4516-B5EA-6158B13CF0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49843" y="2027450"/>
            <a:ext cx="6881288" cy="298381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99364"/>
            <a:ext cx="3976406" cy="579456"/>
          </a:xfrm>
        </p:spPr>
        <p:txBody>
          <a:bodyPr/>
          <a:lstStyle/>
          <a:p>
            <a:r>
              <a:rPr lang="en-US" dirty="0"/>
              <a:t>Figure 3-36  Server memory uses ECC for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176997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(13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Buffered and Registered DIMMS</a:t>
            </a:r>
          </a:p>
          <a:p>
            <a:pPr lvl="1"/>
            <a:r>
              <a:rPr lang="en-US" dirty="0"/>
              <a:t>Buffers and registers hold data and amplify a signal before data is written</a:t>
            </a:r>
          </a:p>
          <a:p>
            <a:pPr lvl="2"/>
            <a:r>
              <a:rPr lang="en-US" dirty="0"/>
              <a:t>Can increase memory performance in servers</a:t>
            </a:r>
          </a:p>
          <a:p>
            <a:pPr lvl="1"/>
            <a:r>
              <a:rPr lang="en-US" dirty="0"/>
              <a:t>Registered DIMM (RDIMM)</a:t>
            </a:r>
          </a:p>
          <a:p>
            <a:pPr lvl="2"/>
            <a:r>
              <a:rPr lang="en-US" dirty="0"/>
              <a:t>Uses registers</a:t>
            </a:r>
          </a:p>
          <a:p>
            <a:pPr lvl="1"/>
            <a:r>
              <a:rPr lang="en-US" dirty="0"/>
              <a:t>Unbuffered DIMM</a:t>
            </a:r>
          </a:p>
          <a:p>
            <a:pPr lvl="2"/>
            <a:r>
              <a:rPr lang="en-US" dirty="0"/>
              <a:t>No buffers or register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5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(14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CAS (column access strobe) Latency </a:t>
            </a:r>
            <a:r>
              <a:rPr lang="en-US" dirty="0"/>
              <a:t>is a way of measuring access timing</a:t>
            </a:r>
          </a:p>
          <a:p>
            <a:pPr lvl="1"/>
            <a:r>
              <a:rPr lang="en-US" dirty="0"/>
              <a:t>Refers to number of clock cycles it takes to write or read a column or row of data off a memory module </a:t>
            </a:r>
          </a:p>
          <a:p>
            <a:pPr lvl="2"/>
            <a:r>
              <a:rPr lang="en-US" dirty="0"/>
              <a:t>Lower values are better than higher values</a:t>
            </a:r>
          </a:p>
          <a:p>
            <a:pPr lvl="1"/>
            <a:r>
              <a:rPr lang="en-US" dirty="0"/>
              <a:t>Memory module ads</a:t>
            </a:r>
          </a:p>
          <a:p>
            <a:pPr lvl="2"/>
            <a:r>
              <a:rPr lang="en-US" dirty="0"/>
              <a:t>Provide CAS latency value within series of timing numbers</a:t>
            </a:r>
          </a:p>
          <a:p>
            <a:pPr lvl="3"/>
            <a:r>
              <a:rPr lang="en-US" dirty="0"/>
              <a:t>Example: 5-5-5-15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18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DIMM and SO-DIMM Technologies (15 of 15)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Types of Memory Used in Laptops</a:t>
            </a:r>
          </a:p>
          <a:p>
            <a:pPr lvl="1"/>
            <a:r>
              <a:rPr lang="en-US" dirty="0"/>
              <a:t>Today’s laptops use DDR4, DDR3L, DDR3, or DDR2 SO-DIMM memory</a:t>
            </a:r>
          </a:p>
          <a:p>
            <a:pPr lvl="1"/>
            <a:r>
              <a:rPr lang="en-US" dirty="0"/>
              <a:t>Only use the type of memory the laptop is designed to support</a:t>
            </a:r>
          </a:p>
          <a:p>
            <a:pPr lvl="1"/>
            <a:r>
              <a:rPr lang="en-US" dirty="0"/>
              <a:t>The number of pins and the position of the notches on a SO-DIMM keep you from inserting the wrong module in a memory slot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72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Upgrade Memory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To upgrade memory means to add more RAM to a computer</a:t>
            </a:r>
          </a:p>
          <a:p>
            <a:r>
              <a:rPr lang="en-US" dirty="0"/>
              <a:t>Adding more RAM might solve:</a:t>
            </a:r>
          </a:p>
          <a:p>
            <a:pPr lvl="1"/>
            <a:r>
              <a:rPr lang="en-US" dirty="0"/>
              <a:t>Slow performance</a:t>
            </a:r>
          </a:p>
          <a:p>
            <a:pPr lvl="1"/>
            <a:r>
              <a:rPr lang="en-US" dirty="0"/>
              <a:t>Applications refusing to load</a:t>
            </a:r>
          </a:p>
          <a:p>
            <a:pPr lvl="1"/>
            <a:r>
              <a:rPr lang="en-US" dirty="0"/>
              <a:t>An unstable system</a:t>
            </a:r>
          </a:p>
          <a:p>
            <a:pPr lvl="1"/>
            <a:r>
              <a:rPr lang="en-US" dirty="0"/>
              <a:t>Windows “Insufficient memory” error message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4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Characteristics of Processors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affecting processor performance and compatibility with motherboards (continued)</a:t>
            </a:r>
          </a:p>
          <a:p>
            <a:pPr lvl="1"/>
            <a:r>
              <a:rPr lang="en-US" dirty="0"/>
              <a:t>Memory cache</a:t>
            </a:r>
          </a:p>
          <a:p>
            <a:pPr lvl="1"/>
            <a:r>
              <a:rPr lang="en-US" dirty="0"/>
              <a:t>Memory features on the motherboard that the processor can support</a:t>
            </a:r>
          </a:p>
          <a:p>
            <a:pPr lvl="1"/>
            <a:r>
              <a:rPr lang="en-US" dirty="0"/>
              <a:t>Support for virtualization</a:t>
            </a:r>
          </a:p>
          <a:p>
            <a:pPr lvl="1"/>
            <a:r>
              <a:rPr lang="en-US" dirty="0"/>
              <a:t>Integrated graphics</a:t>
            </a:r>
          </a:p>
          <a:p>
            <a:pPr lvl="1"/>
            <a:r>
              <a:rPr lang="en-US" dirty="0"/>
              <a:t>Overclocking</a:t>
            </a:r>
          </a:p>
          <a:p>
            <a:r>
              <a:rPr lang="en-US" dirty="0"/>
              <a:t>Today’s processor architectures fall into two categories</a:t>
            </a:r>
          </a:p>
          <a:p>
            <a:pPr lvl="1"/>
            <a:r>
              <a:rPr lang="en-US" dirty="0"/>
              <a:t>Hybrid processors – known as </a:t>
            </a:r>
            <a:r>
              <a:rPr lang="en-US" b="1" dirty="0"/>
              <a:t>x86-64 processors</a:t>
            </a:r>
          </a:p>
          <a:p>
            <a:pPr lvl="2"/>
            <a:r>
              <a:rPr lang="en-US" dirty="0"/>
              <a:t>Can handle a 32-bit OS or a 64-bit OS</a:t>
            </a:r>
          </a:p>
          <a:p>
            <a:pPr lvl="1"/>
            <a:r>
              <a:rPr lang="en-US" dirty="0"/>
              <a:t>64-bit processors – known as x64 processors or IA64</a:t>
            </a:r>
          </a:p>
          <a:p>
            <a:pPr lvl="2"/>
            <a:r>
              <a:rPr lang="en-US" dirty="0"/>
              <a:t>Require a 64-bit OS and can handle 32-bit applications only by simulating 32-bit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5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Upgrade Memory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Questions to ask when adding more memory to your computer:</a:t>
            </a:r>
          </a:p>
          <a:p>
            <a:pPr lvl="1"/>
            <a:r>
              <a:rPr lang="en-US" dirty="0"/>
              <a:t>How much RAM do I need and how much is currently installed?</a:t>
            </a:r>
          </a:p>
          <a:p>
            <a:pPr lvl="1"/>
            <a:r>
              <a:rPr lang="en-US" dirty="0"/>
              <a:t>What type of memory is currently installed?</a:t>
            </a:r>
          </a:p>
          <a:p>
            <a:pPr lvl="1"/>
            <a:r>
              <a:rPr lang="en-US" dirty="0"/>
              <a:t>How many and what kind of modules can I fit on my motherboard?</a:t>
            </a:r>
          </a:p>
          <a:p>
            <a:pPr lvl="1"/>
            <a:r>
              <a:rPr lang="en-US" dirty="0"/>
              <a:t>How do I select and purchase the right modules for my upgrade?</a:t>
            </a:r>
          </a:p>
          <a:p>
            <a:pPr lvl="1"/>
            <a:r>
              <a:rPr lang="en-US" dirty="0"/>
              <a:t>How do I physically install the new modules?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79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I Need and How Much is Currently Installed?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deciding how much memory the system can support:</a:t>
            </a:r>
          </a:p>
          <a:p>
            <a:pPr lvl="1"/>
            <a:r>
              <a:rPr lang="en-US" dirty="0"/>
              <a:t>Consider the limitations of the motherboard, processor, and operating system</a:t>
            </a:r>
          </a:p>
          <a:p>
            <a:r>
              <a:rPr lang="en-US" dirty="0"/>
              <a:t>Limitations when considering the OS:</a:t>
            </a:r>
          </a:p>
          <a:p>
            <a:pPr lvl="1"/>
            <a:r>
              <a:rPr lang="en-US" dirty="0"/>
              <a:t>Windows 10/8/7 require at least 1 GB for a 32-bit installation and 2 GB for a 64-bit installation</a:t>
            </a:r>
          </a:p>
          <a:p>
            <a:pPr lvl="1"/>
            <a:r>
              <a:rPr lang="en-US" dirty="0"/>
              <a:t>For 64-bit installations, Windows 10 Pro can support up to 2 TB of memory, Windows 8 Pro can support up to 512 GB, and Windows 7 Pro can support up to 192 GB</a:t>
            </a:r>
          </a:p>
          <a:p>
            <a:pPr lvl="1"/>
            <a:r>
              <a:rPr lang="en-US" dirty="0"/>
              <a:t>A 32-bit Windows 10/8/7 installation can support no more than 4 GB of memory</a:t>
            </a:r>
          </a:p>
        </p:txBody>
      </p:sp>
    </p:spTree>
    <p:extLst>
      <p:ext uri="{BB962C8B-B14F-4D97-AF65-F5344CB8AC3E}">
        <p14:creationId xmlns:p14="http://schemas.microsoft.com/office/powerpoint/2010/main" val="484913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Memory is Already Installed?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1. Open the case and look at memory slots</a:t>
            </a:r>
          </a:p>
          <a:p>
            <a:pPr lvl="1"/>
            <a:r>
              <a:rPr lang="en-US" dirty="0"/>
              <a:t>How many slots do you have?</a:t>
            </a:r>
          </a:p>
          <a:p>
            <a:pPr lvl="1"/>
            <a:r>
              <a:rPr lang="en-US" dirty="0"/>
              <a:t>How many are filled?</a:t>
            </a:r>
          </a:p>
          <a:p>
            <a:pPr lvl="1"/>
            <a:r>
              <a:rPr lang="en-US" dirty="0"/>
              <a:t>Review module imprint</a:t>
            </a:r>
          </a:p>
          <a:p>
            <a:r>
              <a:rPr lang="en-US" dirty="0"/>
              <a:t>2. Examine the motherboard for the imprinted manufacturer and model</a:t>
            </a:r>
          </a:p>
          <a:p>
            <a:r>
              <a:rPr lang="en-US" dirty="0"/>
              <a:t>3. Read motherboard documentation</a:t>
            </a:r>
          </a:p>
          <a:p>
            <a:pPr lvl="1"/>
            <a:r>
              <a:rPr lang="en-US" dirty="0"/>
              <a:t>See if the board supports dual, triple, or quad channels</a:t>
            </a:r>
          </a:p>
          <a:p>
            <a:r>
              <a:rPr lang="en-US" dirty="0"/>
              <a:t>4. If you still have not identified the module type:</a:t>
            </a:r>
          </a:p>
          <a:p>
            <a:pPr lvl="1"/>
            <a:r>
              <a:rPr lang="en-US" dirty="0"/>
              <a:t>Take the motherboard and old memory modules to a good computer parts store for confirmation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34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Memory is Already Installed? (2 of 3)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57FDBA3-72B3-4BF2-8BED-3DB715831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37917" y="1718018"/>
            <a:ext cx="5865871" cy="38714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16236"/>
            <a:ext cx="3976406" cy="662584"/>
          </a:xfrm>
        </p:spPr>
        <p:txBody>
          <a:bodyPr/>
          <a:lstStyle/>
          <a:p>
            <a:r>
              <a:rPr lang="en-US" dirty="0"/>
              <a:t>Figure 3-40  Use the label on this DIMM to identify its features</a:t>
            </a:r>
          </a:p>
        </p:txBody>
      </p:sp>
    </p:spTree>
    <p:extLst>
      <p:ext uri="{BB962C8B-B14F-4D97-AF65-F5344CB8AC3E}">
        <p14:creationId xmlns:p14="http://schemas.microsoft.com/office/powerpoint/2010/main" val="818727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Memory is Already Installed? (3 of 3)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D5D6E6-181B-48C7-9FF9-B9B13D369E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2091732"/>
            <a:ext cx="7004678" cy="253110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39591"/>
            <a:ext cx="3976406" cy="839229"/>
          </a:xfrm>
        </p:spPr>
        <p:txBody>
          <a:bodyPr/>
          <a:lstStyle/>
          <a:p>
            <a:r>
              <a:rPr lang="en-US" dirty="0"/>
              <a:t>Figure 3-41  Look for the manufacturer and model of a motherboard imprinted somewhere on the board</a:t>
            </a:r>
          </a:p>
        </p:txBody>
      </p:sp>
    </p:spTree>
    <p:extLst>
      <p:ext uri="{BB962C8B-B14F-4D97-AF65-F5344CB8AC3E}">
        <p14:creationId xmlns:p14="http://schemas.microsoft.com/office/powerpoint/2010/main" val="1551412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and What Kind of Modules Can Fit on my Motherboard?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motherboard documentation</a:t>
            </a:r>
          </a:p>
          <a:p>
            <a:pPr lvl="1"/>
            <a:r>
              <a:rPr lang="en-US" dirty="0"/>
              <a:t>Indicates how much memory the motherboard can physically hold</a:t>
            </a:r>
          </a:p>
          <a:p>
            <a:r>
              <a:rPr lang="en-US" dirty="0"/>
              <a:t>DIMM modules</a:t>
            </a:r>
          </a:p>
          <a:p>
            <a:pPr lvl="1"/>
            <a:r>
              <a:rPr lang="en-US" dirty="0"/>
              <a:t>DIMMs can be installed as single modules</a:t>
            </a:r>
          </a:p>
          <a:p>
            <a:pPr lvl="1"/>
            <a:r>
              <a:rPr lang="en-US" dirty="0"/>
              <a:t>To support dual channeling:</a:t>
            </a:r>
          </a:p>
          <a:p>
            <a:pPr lvl="2"/>
            <a:r>
              <a:rPr lang="en-US" dirty="0"/>
              <a:t>Install matching DIMMs in each channel for best performance </a:t>
            </a:r>
          </a:p>
          <a:p>
            <a:r>
              <a:rPr lang="en-US" dirty="0"/>
              <a:t>Motherboard using DDR3 triple-channel DIMMs</a:t>
            </a:r>
          </a:p>
          <a:p>
            <a:pPr lvl="1"/>
            <a:r>
              <a:rPr lang="en-US" dirty="0"/>
              <a:t>Use three matching DIMMs in the three blue slots</a:t>
            </a:r>
          </a:p>
          <a:p>
            <a:pPr lvl="2"/>
            <a:r>
              <a:rPr lang="en-US" dirty="0"/>
              <a:t>If fourth slot populated, board reverts to single channeling</a:t>
            </a:r>
          </a:p>
          <a:p>
            <a:pPr lvl="1"/>
            <a:r>
              <a:rPr lang="en-US" dirty="0"/>
              <a:t>Dual channeling:</a:t>
            </a:r>
          </a:p>
          <a:p>
            <a:pPr lvl="2"/>
            <a:r>
              <a:rPr lang="en-US" dirty="0"/>
              <a:t>Install two matching DIMMs in two blue slots farthest from processor</a:t>
            </a:r>
          </a:p>
          <a:p>
            <a:pPr lvl="2"/>
            <a:r>
              <a:rPr lang="en-US" dirty="0"/>
              <a:t>Leave other two slots empty</a:t>
            </a:r>
          </a:p>
          <a:p>
            <a:pPr lvl="1"/>
            <a:r>
              <a:rPr lang="en-US" dirty="0"/>
              <a:t>For one installed DIMM:</a:t>
            </a:r>
          </a:p>
          <a:p>
            <a:pPr lvl="2"/>
            <a:r>
              <a:rPr lang="en-US" dirty="0"/>
              <a:t>Place it in the blue slot farthest position from processor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24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and What Kind of Modules Can Fit on my Motherboard?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Motherboard using DDR3 triple-channel DIMMs (continued)</a:t>
            </a:r>
          </a:p>
          <a:p>
            <a:pPr lvl="1"/>
            <a:r>
              <a:rPr lang="en-US" dirty="0"/>
              <a:t>Serial Presence Detect (SPD):</a:t>
            </a:r>
          </a:p>
          <a:p>
            <a:pPr lvl="2"/>
            <a:r>
              <a:rPr lang="en-US" dirty="0"/>
              <a:t>DIMM technology that declares module’s size, speed, voltage, and data path width to system BIOS at startup</a:t>
            </a:r>
          </a:p>
          <a:p>
            <a:pPr lvl="2"/>
            <a:r>
              <a:rPr lang="en-US" dirty="0"/>
              <a:t>Today’s memory always supports SPD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6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and What Kind of Modules Can Fit on my Motherboard? (3 of 3)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C8F1EAD-235D-475D-BF42-88F8ACBD8C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30941" y="1905524"/>
            <a:ext cx="6010353" cy="38318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09755"/>
            <a:ext cx="3976406" cy="569065"/>
          </a:xfrm>
        </p:spPr>
        <p:txBody>
          <a:bodyPr/>
          <a:lstStyle/>
          <a:p>
            <a:r>
              <a:rPr lang="en-US" dirty="0"/>
              <a:t>Figure 3-43  Four DDR3 slots on a motherboard</a:t>
            </a:r>
          </a:p>
        </p:txBody>
      </p:sp>
    </p:spTree>
    <p:extLst>
      <p:ext uri="{BB962C8B-B14F-4D97-AF65-F5344CB8AC3E}">
        <p14:creationId xmlns:p14="http://schemas.microsoft.com/office/powerpoint/2010/main" val="37532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Select and Purchase the Right Memory Modules?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Compromises if the exact match is not available:</a:t>
            </a:r>
          </a:p>
          <a:p>
            <a:pPr lvl="1"/>
            <a:r>
              <a:rPr lang="en-US" dirty="0"/>
              <a:t>Mixing unbuffered memory with buffered or registered memory will not work</a:t>
            </a:r>
          </a:p>
          <a:p>
            <a:pPr lvl="1"/>
            <a:r>
              <a:rPr lang="en-US" dirty="0"/>
              <a:t>Match memory module manufacturer, if possible</a:t>
            </a:r>
          </a:p>
          <a:p>
            <a:pPr lvl="2"/>
            <a:r>
              <a:rPr lang="en-US" dirty="0"/>
              <a:t>In a pinch, try using memory from two different manufacturers</a:t>
            </a:r>
          </a:p>
          <a:p>
            <a:pPr lvl="1"/>
            <a:r>
              <a:rPr lang="en-US" dirty="0"/>
              <a:t>If mixing memory speeds:</a:t>
            </a:r>
          </a:p>
          <a:p>
            <a:pPr lvl="2"/>
            <a:r>
              <a:rPr lang="en-US" dirty="0"/>
              <a:t>All modules perform at slowest speed</a:t>
            </a:r>
          </a:p>
          <a:p>
            <a:r>
              <a:rPr lang="en-US" dirty="0"/>
              <a:t>Use a web site to research your purchase</a:t>
            </a:r>
          </a:p>
          <a:p>
            <a:pPr lvl="1"/>
            <a:r>
              <a:rPr lang="en-US" dirty="0"/>
              <a:t>Look for search utility matching modules to your motherboard</a:t>
            </a:r>
          </a:p>
        </p:txBody>
      </p:sp>
    </p:spTree>
    <p:extLst>
      <p:ext uri="{BB962C8B-B14F-4D97-AF65-F5344CB8AC3E}">
        <p14:creationId xmlns:p14="http://schemas.microsoft.com/office/powerpoint/2010/main" val="33368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Select and Purchase the Right Memory Modules? (2 of 2)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7B847E-C89B-4943-92A8-6168ACDAD5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02616" y="2170885"/>
            <a:ext cx="6344716" cy="350825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9200"/>
            <a:ext cx="3976406" cy="849620"/>
          </a:xfrm>
        </p:spPr>
        <p:txBody>
          <a:bodyPr/>
          <a:lstStyle/>
          <a:p>
            <a:r>
              <a:rPr lang="en-US" dirty="0"/>
              <a:t>Figure 3-44  Use the Crucial upgrade utility to find the correct memory for an upgrade</a:t>
            </a:r>
          </a:p>
        </p:txBody>
      </p:sp>
    </p:spTree>
    <p:extLst>
      <p:ext uri="{BB962C8B-B14F-4D97-AF65-F5344CB8AC3E}">
        <p14:creationId xmlns:p14="http://schemas.microsoft.com/office/powerpoint/2010/main" val="27505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Characteristics of Processors (3 of 3)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6" y="1486343"/>
            <a:ext cx="5813986" cy="433142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12267"/>
            <a:ext cx="3976406" cy="866553"/>
          </a:xfrm>
        </p:spPr>
        <p:txBody>
          <a:bodyPr/>
          <a:lstStyle/>
          <a:p>
            <a:r>
              <a:rPr lang="en-US" dirty="0"/>
              <a:t>Figure 3-2  This quad-core processor has four cores and each core can handle two threads</a:t>
            </a:r>
          </a:p>
        </p:txBody>
      </p:sp>
    </p:spTree>
    <p:extLst>
      <p:ext uri="{BB962C8B-B14F-4D97-AF65-F5344CB8AC3E}">
        <p14:creationId xmlns:p14="http://schemas.microsoft.com/office/powerpoint/2010/main" val="3319430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Install the New Modules? (1 of 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Follow these precautions:</a:t>
            </a:r>
          </a:p>
          <a:p>
            <a:pPr lvl="1"/>
            <a:r>
              <a:rPr lang="en-US" dirty="0"/>
              <a:t>Always use an ESD strap</a:t>
            </a:r>
          </a:p>
          <a:p>
            <a:pPr lvl="1"/>
            <a:r>
              <a:rPr lang="en-US" dirty="0"/>
              <a:t>Turn off power, unplug power cord, press power button, and remove case cover</a:t>
            </a:r>
          </a:p>
          <a:p>
            <a:pPr lvl="1"/>
            <a:r>
              <a:rPr lang="en-US" dirty="0"/>
              <a:t>Handle memory modules with care</a:t>
            </a:r>
          </a:p>
          <a:p>
            <a:pPr lvl="1"/>
            <a:r>
              <a:rPr lang="en-US" dirty="0"/>
              <a:t>Do not touch edge connectors on memory module or memory slot</a:t>
            </a:r>
          </a:p>
          <a:p>
            <a:pPr lvl="1"/>
            <a:r>
              <a:rPr lang="en-US" dirty="0"/>
              <a:t>Do not stack cards or modules</a:t>
            </a:r>
          </a:p>
          <a:p>
            <a:pPr lvl="1"/>
            <a:r>
              <a:rPr lang="en-US" dirty="0"/>
              <a:t>Look for notches on one side or in the middle for correct orientation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22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Install the New Modules? (2 of 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Install DIMMS:</a:t>
            </a:r>
          </a:p>
          <a:p>
            <a:pPr lvl="1"/>
            <a:r>
              <a:rPr lang="en-US" dirty="0"/>
              <a:t>Pull out supporting arms on the sides of the slot </a:t>
            </a:r>
          </a:p>
          <a:p>
            <a:pPr lvl="1"/>
            <a:r>
              <a:rPr lang="en-US" dirty="0"/>
              <a:t>Use notches on DIMM edge connector as a guide </a:t>
            </a:r>
          </a:p>
          <a:p>
            <a:pPr lvl="1"/>
            <a:r>
              <a:rPr lang="en-US" dirty="0"/>
              <a:t>Insert DIMM straight down into the slot</a:t>
            </a:r>
          </a:p>
          <a:p>
            <a:pPr lvl="1"/>
            <a:r>
              <a:rPr lang="en-US" dirty="0"/>
              <a:t>When the DIMM is fully inserted, the supporting clips pop back into place</a:t>
            </a:r>
          </a:p>
          <a:p>
            <a:pPr lvl="1"/>
            <a:r>
              <a:rPr lang="en-US" dirty="0"/>
              <a:t>When the computer powers up, it counts the memory present </a:t>
            </a:r>
          </a:p>
          <a:p>
            <a:pPr lvl="2"/>
            <a:r>
              <a:rPr lang="en-US" dirty="0"/>
              <a:t>You can enter BIOS/UEFI to verify that the memory is recognized</a:t>
            </a:r>
          </a:p>
        </p:txBody>
      </p:sp>
    </p:spTree>
    <p:extLst>
      <p:ext uri="{BB962C8B-B14F-4D97-AF65-F5344CB8AC3E}">
        <p14:creationId xmlns:p14="http://schemas.microsoft.com/office/powerpoint/2010/main" val="3245105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Install the New Modules? (3 of 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8A49F5-AC56-4ED7-932B-42CA426B4A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73113" y="1816781"/>
            <a:ext cx="7320311" cy="370321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99364"/>
            <a:ext cx="3976406" cy="579456"/>
          </a:xfrm>
        </p:spPr>
        <p:txBody>
          <a:bodyPr/>
          <a:lstStyle/>
          <a:p>
            <a:r>
              <a:rPr lang="en-US" dirty="0"/>
              <a:t>Figure 3-46  Clips on each side of a slot hold a DIMM in place</a:t>
            </a:r>
          </a:p>
        </p:txBody>
      </p:sp>
    </p:spTree>
    <p:extLst>
      <p:ext uri="{BB962C8B-B14F-4D97-AF65-F5344CB8AC3E}">
        <p14:creationId xmlns:p14="http://schemas.microsoft.com/office/powerpoint/2010/main" val="801001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Install the New Modules? (4 of 4)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255177-292B-4C12-B638-4686DFBD52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36622" y="1619556"/>
            <a:ext cx="6590967" cy="417612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60373"/>
            <a:ext cx="3976406" cy="818447"/>
          </a:xfrm>
        </p:spPr>
        <p:txBody>
          <a:bodyPr/>
          <a:lstStyle/>
          <a:p>
            <a:r>
              <a:rPr lang="en-US" dirty="0"/>
              <a:t>Figure 3-47  Insert the DIMM into the slot by pressing down until the support clips lock into position</a:t>
            </a:r>
          </a:p>
        </p:txBody>
      </p:sp>
    </p:spTree>
    <p:extLst>
      <p:ext uri="{BB962C8B-B14F-4D97-AF65-F5344CB8AC3E}">
        <p14:creationId xmlns:p14="http://schemas.microsoft.com/office/powerpoint/2010/main" val="4095156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Upgrade Memory on a Laptop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Upgrading memory on a laptop is similar to upgrading memory on a desktop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Make sure warranty is not being voided</a:t>
            </a:r>
          </a:p>
          <a:p>
            <a:pPr lvl="1"/>
            <a:r>
              <a:rPr lang="en-US" dirty="0"/>
              <a:t>Search for best buy on a suitable and authorized part</a:t>
            </a:r>
          </a:p>
          <a:p>
            <a:r>
              <a:rPr lang="en-US" dirty="0"/>
              <a:t>General steps:</a:t>
            </a:r>
          </a:p>
          <a:p>
            <a:pPr lvl="1"/>
            <a:r>
              <a:rPr lang="en-US" dirty="0"/>
              <a:t>Decide how much memory to upgrade</a:t>
            </a:r>
          </a:p>
          <a:p>
            <a:pPr lvl="1"/>
            <a:r>
              <a:rPr lang="en-US" dirty="0"/>
              <a:t>Purchase memory</a:t>
            </a:r>
          </a:p>
          <a:p>
            <a:pPr lvl="1"/>
            <a:r>
              <a:rPr lang="en-US" dirty="0"/>
              <a:t>Install it</a:t>
            </a:r>
          </a:p>
          <a:p>
            <a:r>
              <a:rPr lang="en-US" dirty="0"/>
              <a:t>Be sure to match the type of memory to the type the laptop supports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0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most important component on the motherboard is the processor, or CPU</a:t>
            </a:r>
          </a:p>
          <a:p>
            <a:r>
              <a:rPr lang="en-US" dirty="0"/>
              <a:t>Processors are rated by their processor speed, lithography, the socket and chipset they use, multiprocessing features, memory cache, memory features supported, virtualization, integrated graphics, overclocking, and processor architecture</a:t>
            </a:r>
          </a:p>
          <a:p>
            <a:r>
              <a:rPr lang="en-US" dirty="0"/>
              <a:t>The core of a processor has two arithmetic logic units (ALUs)</a:t>
            </a:r>
          </a:p>
          <a:p>
            <a:r>
              <a:rPr lang="en-US" dirty="0"/>
              <a:t>The current families of Intel processors for desktops include Core, Pentium, Atom, and Celeron</a:t>
            </a:r>
          </a:p>
          <a:p>
            <a:r>
              <a:rPr lang="en-US" dirty="0"/>
              <a:t>The current AMD desktop and laptop processor families are Ryzen, Ryzen Pro, Ryzen Threadripper, A-Series, A-Series Pro, and FX</a:t>
            </a:r>
          </a:p>
          <a:p>
            <a:r>
              <a:rPr lang="en-US" dirty="0"/>
              <a:t>Select a processor that the motherboard supports</a:t>
            </a:r>
          </a:p>
        </p:txBody>
      </p:sp>
    </p:spTree>
    <p:extLst>
      <p:ext uri="{BB962C8B-B14F-4D97-AF65-F5344CB8AC3E}">
        <p14:creationId xmlns:p14="http://schemas.microsoft.com/office/powerpoint/2010/main" val="1710754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installing a processor, always follow the directions in the motherboard user guide and be careful to protect the board and processor against ESD</a:t>
            </a:r>
          </a:p>
          <a:p>
            <a:r>
              <a:rPr lang="en-US" dirty="0"/>
              <a:t>Always apply thermal compound between the processor and cooler assembly to help draw heat from the processor</a:t>
            </a:r>
          </a:p>
          <a:p>
            <a:r>
              <a:rPr lang="en-US" dirty="0"/>
              <a:t>DRAM is stored on DIMMs for desktop computers and SO-DIMMs for laptops</a:t>
            </a:r>
          </a:p>
          <a:p>
            <a:r>
              <a:rPr lang="en-US" dirty="0"/>
              <a:t>Types of current DIMMs are DDR4, which have 288 pins, and DDR3 and DDR2 DIMMs, which have 240 pins</a:t>
            </a:r>
          </a:p>
          <a:p>
            <a:r>
              <a:rPr lang="en-US" dirty="0"/>
              <a:t>Matching DIMMs can work together in dual channels, triple channels, and quad channels so that the memory controller can access more than one DIMM at a time</a:t>
            </a:r>
          </a:p>
          <a:p>
            <a:r>
              <a:rPr lang="en-US" dirty="0"/>
              <a:t>DIMM speeds are measured in MHz or PC rating</a:t>
            </a:r>
          </a:p>
          <a:p>
            <a:r>
              <a:rPr lang="en-US" dirty="0"/>
              <a:t>The memory controller card can check memory for errors and possibly correct them using ECC</a:t>
            </a:r>
          </a:p>
        </p:txBody>
      </p:sp>
    </p:spTree>
    <p:extLst>
      <p:ext uri="{BB962C8B-B14F-4D97-AF65-F5344CB8AC3E}">
        <p14:creationId xmlns:p14="http://schemas.microsoft.com/office/powerpoint/2010/main" val="2314213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(3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Buffers and registers are used to hold data and amplify a data signal</a:t>
            </a:r>
          </a:p>
          <a:p>
            <a:r>
              <a:rPr lang="en-US" dirty="0"/>
              <a:t>CAS Latency (CL) measures access time to memory</a:t>
            </a:r>
          </a:p>
          <a:p>
            <a:r>
              <a:rPr lang="en-US" dirty="0"/>
              <a:t>Today’s laptops use DDR4, DDR3L, DDR3, or DDR2 SO-DIMMs</a:t>
            </a:r>
          </a:p>
          <a:p>
            <a:r>
              <a:rPr lang="en-US" dirty="0"/>
              <a:t>When upgrading memory, use the type, size, and speed the motherboard supports and match new modules to those already installed</a:t>
            </a:r>
          </a:p>
          <a:p>
            <a:r>
              <a:rPr lang="en-US" dirty="0"/>
              <a:t>When upgrading components on a laptop, including memory, use components that are the same brand as the laptop, or use only components recommended by the laptop’s manufacturer</a:t>
            </a:r>
          </a:p>
        </p:txBody>
      </p:sp>
    </p:spTree>
    <p:extLst>
      <p:ext uri="{BB962C8B-B14F-4D97-AF65-F5344CB8AC3E}">
        <p14:creationId xmlns:p14="http://schemas.microsoft.com/office/powerpoint/2010/main" val="287081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Processors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Current families of processors for desktops and laptops include:</a:t>
            </a:r>
          </a:p>
          <a:p>
            <a:pPr lvl="1"/>
            <a:r>
              <a:rPr lang="en-US" dirty="0"/>
              <a:t>Intel Core processors</a:t>
            </a:r>
          </a:p>
          <a:p>
            <a:pPr lvl="2"/>
            <a:r>
              <a:rPr lang="en-US" dirty="0"/>
              <a:t>Core i9 and Core i7 are made for high-end desktops and laptops</a:t>
            </a:r>
          </a:p>
          <a:p>
            <a:pPr lvl="2"/>
            <a:r>
              <a:rPr lang="en-US" dirty="0"/>
              <a:t>Core i5 is well suited for mainstream desktops and laptops</a:t>
            </a:r>
          </a:p>
          <a:p>
            <a:pPr lvl="2"/>
            <a:r>
              <a:rPr lang="en-US" dirty="0"/>
              <a:t>Core i3 is an entry-level processor for desktops and laptops</a:t>
            </a:r>
          </a:p>
          <a:p>
            <a:pPr lvl="1"/>
            <a:r>
              <a:rPr lang="en-US" dirty="0"/>
              <a:t>Pentium processors</a:t>
            </a:r>
          </a:p>
          <a:p>
            <a:pPr lvl="2"/>
            <a:r>
              <a:rPr lang="en-US" dirty="0"/>
              <a:t>Designed for entry-level desktops and laptops</a:t>
            </a:r>
          </a:p>
          <a:p>
            <a:pPr lvl="1"/>
            <a:r>
              <a:rPr lang="en-US" dirty="0"/>
              <a:t>Atom processors</a:t>
            </a:r>
          </a:p>
          <a:p>
            <a:pPr lvl="2"/>
            <a:r>
              <a:rPr lang="en-US" dirty="0"/>
              <a:t>Made for low-end desktops, notebooks, and laptops</a:t>
            </a:r>
          </a:p>
          <a:p>
            <a:pPr lvl="1"/>
            <a:r>
              <a:rPr lang="en-US" dirty="0"/>
              <a:t>Celeron processors</a:t>
            </a:r>
          </a:p>
          <a:p>
            <a:pPr lvl="2"/>
            <a:r>
              <a:rPr lang="en-US" dirty="0"/>
              <a:t>Made for low-end netbooks and laptops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Processors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Some Intel mobile processors are packaged in the </a:t>
            </a:r>
            <a:r>
              <a:rPr lang="en-US" b="1" dirty="0"/>
              <a:t>Centrino </a:t>
            </a:r>
            <a:r>
              <a:rPr lang="en-US" dirty="0"/>
              <a:t>processor technology</a:t>
            </a:r>
          </a:p>
          <a:p>
            <a:pPr lvl="1"/>
            <a:r>
              <a:rPr lang="en-US" dirty="0"/>
              <a:t>The Intel processor, chipset, and wireless network adapter are all interconnected as a unit</a:t>
            </a:r>
          </a:p>
          <a:p>
            <a:r>
              <a:rPr lang="en-US" dirty="0"/>
              <a:t>Intel dominates the market for servers with highly stable and powerful processors</a:t>
            </a:r>
          </a:p>
          <a:p>
            <a:pPr lvl="1"/>
            <a:r>
              <a:rPr lang="en-US" dirty="0"/>
              <a:t>Models of the Core i9, Core i7, Core i5, and Core i3 processors are designed for server use</a:t>
            </a:r>
          </a:p>
          <a:p>
            <a:pPr lvl="1"/>
            <a:r>
              <a:rPr lang="en-US" dirty="0"/>
              <a:t>For high-end servers, Intel offers the Xeon, Xeon Phi, and Itanium processors</a:t>
            </a:r>
          </a:p>
        </p:txBody>
      </p:sp>
    </p:spTree>
    <p:extLst>
      <p:ext uri="{BB962C8B-B14F-4D97-AF65-F5344CB8AC3E}">
        <p14:creationId xmlns:p14="http://schemas.microsoft.com/office/powerpoint/2010/main" val="139159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Processors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Processors by AMD are popular in the game and hobbyist markets</a:t>
            </a:r>
          </a:p>
          <a:p>
            <a:pPr lvl="1"/>
            <a:r>
              <a:rPr lang="en-US" dirty="0"/>
              <a:t>They are generally less expensive than comparable Intel processors</a:t>
            </a:r>
          </a:p>
          <a:p>
            <a:r>
              <a:rPr lang="en-US" dirty="0"/>
              <a:t>Current AMD processor families include:</a:t>
            </a:r>
          </a:p>
          <a:p>
            <a:pPr lvl="1"/>
            <a:r>
              <a:rPr lang="en-US" dirty="0"/>
              <a:t>For desktops, the Ryzen, Ryzen Pro, Ryzen Threadripper, A-Series, A-Series Pro, and FX</a:t>
            </a:r>
          </a:p>
          <a:p>
            <a:pPr lvl="1"/>
            <a:r>
              <a:rPr lang="en-US" dirty="0"/>
              <a:t>For laptops, the Ryzen, Ryzen Pro, A-Series, and A-Series Pro</a:t>
            </a:r>
          </a:p>
          <a:p>
            <a:pPr lvl="1"/>
            <a:r>
              <a:rPr lang="en-US" dirty="0"/>
              <a:t>For servers, the EPYC and Opteron</a:t>
            </a:r>
          </a:p>
        </p:txBody>
      </p:sp>
    </p:spTree>
    <p:extLst>
      <p:ext uri="{BB962C8B-B14F-4D97-AF65-F5344CB8AC3E}">
        <p14:creationId xmlns:p14="http://schemas.microsoft.com/office/powerpoint/2010/main" val="577787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76F6C23-6457-4163-906F-9FD71B1D340C}" vid="{9A4A37B5-06EA-4573-8274-FD94E47E4E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E7F8E047CD1B4B8080E0C6917854E6" ma:contentTypeVersion="7" ma:contentTypeDescription="Create a new document." ma:contentTypeScope="" ma:versionID="29ea823494502e53152d8584c0cc8772">
  <xsd:schema xmlns:xsd="http://www.w3.org/2001/XMLSchema" xmlns:xs="http://www.w3.org/2001/XMLSchema" xmlns:p="http://schemas.microsoft.com/office/2006/metadata/properties" xmlns:ns2="cb2c73f9-b1ae-4d74-94e3-1ed1189efdaa" xmlns:ns3="aeb4a7c9-bc69-4a98-84ec-5a35baeb84bb" targetNamespace="http://schemas.microsoft.com/office/2006/metadata/properties" ma:root="true" ma:fieldsID="7cfbba57d59d7688cb9813f782b3007f" ns2:_="" ns3:_="">
    <xsd:import namespace="cb2c73f9-b1ae-4d74-94e3-1ed1189efdaa"/>
    <xsd:import namespace="aeb4a7c9-bc69-4a98-84ec-5a35baeb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oc_x0020_Type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c73f9-b1ae-4d74-94e3-1ed1189ef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_x0020_Type" ma:index="10" nillable="true" ma:displayName="Doc Type" ma:format="Dropdown" ma:internalName="Doc_x0020_Type">
      <xsd:simpleType>
        <xsd:restriction base="dms:Choice">
          <xsd:enumeration value="1-pager Checklist"/>
          <xsd:enumeration value="Checklist"/>
          <xsd:enumeration value="Email template"/>
          <xsd:enumeration value="Example"/>
          <xsd:enumeration value="FAQ"/>
          <xsd:enumeration value="Standards/Guidelines"/>
          <xsd:enumeration value="Instructions/How to"/>
          <xsd:enumeration value="JobAid"/>
          <xsd:enumeration value="Policy"/>
          <xsd:enumeration value="Presentation"/>
          <xsd:enumeration value="Process"/>
          <xsd:enumeration value="Reference"/>
          <xsd:enumeration value="Template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4a7c9-bc69-4a98-84ec-5a35baeb84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_x0020_Type xmlns="cb2c73f9-b1ae-4d74-94e3-1ed1189efdaa" xsi:nil="true"/>
    <SharedWithUsers xmlns="aeb4a7c9-bc69-4a98-84ec-5a35baeb84bb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23FA69-F723-4B34-AA3B-4CC1A67AD7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2c73f9-b1ae-4d74-94e3-1ed1189efdaa"/>
    <ds:schemaRef ds:uri="aeb4a7c9-bc69-4a98-84ec-5a35baeb84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9BA192-EF86-48DF-982C-2C526A26839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aeb4a7c9-bc69-4a98-84ec-5a35baeb84bb"/>
    <ds:schemaRef ds:uri="cb2c73f9-b1ae-4d74-94e3-1ed1189efdaa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11552</TotalTime>
  <Words>3906</Words>
  <Application>Microsoft Office PowerPoint</Application>
  <PresentationFormat>Widescreen</PresentationFormat>
  <Paragraphs>387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</vt:lpstr>
      <vt:lpstr>Calibri</vt:lpstr>
      <vt:lpstr>Helvetica</vt:lpstr>
      <vt:lpstr>LucidaGrande</vt:lpstr>
      <vt:lpstr>Open Sans</vt:lpstr>
      <vt:lpstr>Summer Font</vt:lpstr>
      <vt:lpstr>Office Theme</vt:lpstr>
      <vt:lpstr>CompTIA A+ Guide to IT Technical Support</vt:lpstr>
      <vt:lpstr>Supporting Processors and Upgrading Memory</vt:lpstr>
      <vt:lpstr>Objectives</vt:lpstr>
      <vt:lpstr>Types and Characteristics of Processors (1 of 3)</vt:lpstr>
      <vt:lpstr>Types and Characteristics of Processors (2 of 3)</vt:lpstr>
      <vt:lpstr>Types and Characteristics of Processors (3 of 3)</vt:lpstr>
      <vt:lpstr>Intel Processors (1 of 2)</vt:lpstr>
      <vt:lpstr>Intel Processors (2 of 2)</vt:lpstr>
      <vt:lpstr>AMD Processors (1 of 2)</vt:lpstr>
      <vt:lpstr>AMD Processors (2 of 2)</vt:lpstr>
      <vt:lpstr>Selecting and Installing a Processor</vt:lpstr>
      <vt:lpstr>Selecting a Processor to Match System Needs (1 of 2)</vt:lpstr>
      <vt:lpstr>Selecting a Processor to Match System Needs (2 of 2)</vt:lpstr>
      <vt:lpstr>Installing a Processor and Cooler Assembly (1 of 14)</vt:lpstr>
      <vt:lpstr>Installing a Processor and Cooler Assembly (2 of 14)</vt:lpstr>
      <vt:lpstr>Installing a Processor and Cooler Assembly (3 of 14)</vt:lpstr>
      <vt:lpstr>Installing a Processor and Cooler Assembly (4 of 14)</vt:lpstr>
      <vt:lpstr>Installing a Processor and Cooler Assembly (5 of 14)</vt:lpstr>
      <vt:lpstr>Installing a Processor and Cooler Assembly (6 of 14)</vt:lpstr>
      <vt:lpstr>Installing a Processor and Cooler Assembly (7 of 14)</vt:lpstr>
      <vt:lpstr>Installing a Processor and Cooler Assembly (8 of 14)</vt:lpstr>
      <vt:lpstr>Installing a Processor and Cooler Assembly (9 of 14)</vt:lpstr>
      <vt:lpstr>Installing a Processor and Cooler Assembly (10 of 14)</vt:lpstr>
      <vt:lpstr>Installing a Processor and Cooler Assembly (11 of 14)</vt:lpstr>
      <vt:lpstr>Installing a Processor and Cooler Assembly (12 of 14)</vt:lpstr>
      <vt:lpstr>Installing a Processor and Cooler Assembly (13 of 14)</vt:lpstr>
      <vt:lpstr>Installing a Processor and Cooler Assembly (14 of 14)</vt:lpstr>
      <vt:lpstr>Replacing the Processor in a Laptop (1 of 4)</vt:lpstr>
      <vt:lpstr>Replacing the Processor in a Laptop (2 of 4)</vt:lpstr>
      <vt:lpstr>Replacing the Processor in a Laptop (3 of 4)</vt:lpstr>
      <vt:lpstr>Replacing the Processor in a Laptop (4 of 4)</vt:lpstr>
      <vt:lpstr>Memory Technologies (1 of 2)</vt:lpstr>
      <vt:lpstr>Memory Technologies (2 of 2)</vt:lpstr>
      <vt:lpstr>DIMM and SO-DIMM Technologies (1 of 15)</vt:lpstr>
      <vt:lpstr>DIMM and SO-DIMM Technologies (2 of 15)</vt:lpstr>
      <vt:lpstr>DIMM and SO-DIMM Technologies (3 of 15)</vt:lpstr>
      <vt:lpstr>DIMM and SO-DIMM Technologies (4 of 15)</vt:lpstr>
      <vt:lpstr>DIMM and SO-DIMM Technologies (5 of 15)</vt:lpstr>
      <vt:lpstr>DIMM and SO-DIMM Technologies (6 of 15)</vt:lpstr>
      <vt:lpstr>DIMM and SO-DIMM Technologies (7 of 15)</vt:lpstr>
      <vt:lpstr>DIMM and SO-DIMM Technologies (8 of 15)</vt:lpstr>
      <vt:lpstr>DIMM and SO-DIMM Technologies (9 of 15)</vt:lpstr>
      <vt:lpstr>DIMM and SO-DIMM Technologies (10 of 15)</vt:lpstr>
      <vt:lpstr>DIMM and SO-DIMM Technologies (11 of 15)</vt:lpstr>
      <vt:lpstr>DIMM and SO-DIMM Technologies (12 of 15)</vt:lpstr>
      <vt:lpstr>DIMM and SO-DIMM Technologies (13 of 15)</vt:lpstr>
      <vt:lpstr>DIMM and SO-DIMM Technologies (14 of 15)</vt:lpstr>
      <vt:lpstr>DIMM and SO-DIMM Technologies (15 of 15)</vt:lpstr>
      <vt:lpstr>How to Upgrade Memory (1 of 2)</vt:lpstr>
      <vt:lpstr>How to Upgrade Memory (2 of 2)</vt:lpstr>
      <vt:lpstr>How Much Memory Do I Need and How Much is Currently Installed?</vt:lpstr>
      <vt:lpstr>What Type of Memory is Already Installed? (1 of 3)</vt:lpstr>
      <vt:lpstr>What Type of Memory is Already Installed? (2 of 3)</vt:lpstr>
      <vt:lpstr>What Type of Memory is Already Installed? (3 of 3)</vt:lpstr>
      <vt:lpstr>How Many and What Kind of Modules Can Fit on my Motherboard? (1 of 3)</vt:lpstr>
      <vt:lpstr>How Many and What Kind of Modules Can Fit on my Motherboard? (2 of 3)</vt:lpstr>
      <vt:lpstr>How Many and What Kind of Modules Can Fit on my Motherboard? (3 of 3)</vt:lpstr>
      <vt:lpstr>How Do I Select and Purchase the Right Memory Modules? (1 of 2)</vt:lpstr>
      <vt:lpstr>How Do I Select and Purchase the Right Memory Modules? (2 of 2)</vt:lpstr>
      <vt:lpstr>How Do I Install the New Modules? (1 of 4)</vt:lpstr>
      <vt:lpstr>How Do I Install the New Modules? (2 of 4)</vt:lpstr>
      <vt:lpstr>How Do I Install the New Modules? (3 of 4)</vt:lpstr>
      <vt:lpstr>How Do I Install the New Modules? (4 of 4)</vt:lpstr>
      <vt:lpstr>How to Upgrade Memory on a Laptop</vt:lpstr>
      <vt:lpstr>Chapter Summary (1 of 3)</vt:lpstr>
      <vt:lpstr>Chapter Summary (2 of 3)</vt:lpstr>
      <vt:lpstr>Chapter Summary (3 of 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Greenhouse, Brooke</dc:creator>
  <cp:lastModifiedBy>Julie Tomsho</cp:lastModifiedBy>
  <cp:revision>219</cp:revision>
  <cp:lastPrinted>2016-10-03T15:29:39Z</cp:lastPrinted>
  <dcterms:created xsi:type="dcterms:W3CDTF">2018-10-31T14:29:44Z</dcterms:created>
  <dcterms:modified xsi:type="dcterms:W3CDTF">2019-02-08T20:49:54Z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0x0101000FE7F8E047CD1B4B8080E0C6917854E6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Audience">
    <vt:lpwstr>Content Developer</vt:lpwstr>
  </property>
  <property fmtid="{D5CDD505-2E9C-101B-9397-08002B2CF9AE}" pid="11" name="Department">
    <vt:lpwstr>GPM Training</vt:lpwstr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AdHocReviewCycleID">
    <vt:i4>2137869598</vt:i4>
  </property>
  <property fmtid="{D5CDD505-2E9C-101B-9397-08002B2CF9AE}" pid="15" name="_NewReviewCycle">
    <vt:lpwstr/>
  </property>
  <property fmtid="{D5CDD505-2E9C-101B-9397-08002B2CF9AE}" pid="16" name="_EmailSubject">
    <vt:lpwstr>PPT information</vt:lpwstr>
  </property>
  <property fmtid="{D5CDD505-2E9C-101B-9397-08002B2CF9AE}" pid="17" name="_AuthorEmail">
    <vt:lpwstr>Brooke.Greenhouse@cengage.com</vt:lpwstr>
  </property>
  <property fmtid="{D5CDD505-2E9C-101B-9397-08002B2CF9AE}" pid="18" name="_AuthorEmailDisplayName">
    <vt:lpwstr>Greenhouse, Brooke</vt:lpwstr>
  </property>
</Properties>
</file>